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259" r:id="rId3"/>
    <p:sldId id="257" r:id="rId4"/>
    <p:sldId id="267" r:id="rId5"/>
    <p:sldId id="268" r:id="rId6"/>
    <p:sldId id="269" r:id="rId7"/>
    <p:sldId id="260" r:id="rId8"/>
    <p:sldId id="270" r:id="rId9"/>
    <p:sldId id="261" r:id="rId10"/>
    <p:sldId id="262" r:id="rId11"/>
    <p:sldId id="271" r:id="rId12"/>
    <p:sldId id="273" r:id="rId13"/>
    <p:sldId id="263" r:id="rId14"/>
    <p:sldId id="274" r:id="rId15"/>
    <p:sldId id="264" r:id="rId16"/>
    <p:sldId id="275" r:id="rId17"/>
    <p:sldId id="265" r:id="rId18"/>
    <p:sldId id="276" r:id="rId19"/>
    <p:sldId id="277" r:id="rId20"/>
    <p:sldId id="278"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FFB0"/>
    <a:srgbClr val="1B5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912"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24/09/2021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24/09/2021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24/09/2021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24/09/2021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7" name="ChangeOfView-PPT-Template.003.jpeg" descr="ChangeOfView-PPT-Template.003.jpeg"/>
          <p:cNvPicPr>
            <a:picLocks noChangeAspect="1"/>
          </p:cNvPicPr>
          <p:nvPr userDrawn="1"/>
        </p:nvPicPr>
        <p:blipFill>
          <a:blip r:embed="rId4">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200329"/>
          </a:xfrm>
          <a:prstGeom prst="rect">
            <a:avLst/>
          </a:prstGeom>
          <a:noFill/>
        </p:spPr>
        <p:txBody>
          <a:bodyPr wrap="square" rtlCol="0">
            <a:spAutoFit/>
          </a:bodyPr>
          <a:lstStyle/>
          <a:p>
            <a:pPr algn="ctr"/>
            <a:r>
              <a:rPr lang="fr-FR" sz="3600" b="1" dirty="0" smtClean="0">
                <a:solidFill>
                  <a:srgbClr val="4EFFB0"/>
                </a:solidFill>
                <a:latin typeface="Chivo" panose="00000500000000000000" pitchFamily="2" charset="0"/>
              </a:rPr>
              <a:t>1. </a:t>
            </a:r>
            <a:r>
              <a:rPr lang="fr-FR" sz="3600" b="1" dirty="0" smtClean="0">
                <a:solidFill>
                  <a:srgbClr val="1B50FF"/>
                </a:solidFill>
                <a:latin typeface="Chivo" panose="00000500000000000000" pitchFamily="2" charset="0"/>
              </a:rPr>
              <a:t>Les droits culturels comme valeur éthique</a:t>
            </a:r>
            <a:endParaRPr lang="fr-FR"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6091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7" name="Rectangle 6"/>
          <p:cNvSpPr/>
          <p:nvPr/>
        </p:nvSpPr>
        <p:spPr>
          <a:xfrm>
            <a:off x="2011680" y="1152823"/>
            <a:ext cx="6860720" cy="3046988"/>
          </a:xfrm>
          <a:prstGeom prst="rect">
            <a:avLst/>
          </a:prstGeom>
        </p:spPr>
        <p:txBody>
          <a:bodyPr wrap="square">
            <a:spAutoFit/>
          </a:bodyPr>
          <a:lstStyle/>
          <a:p>
            <a:r>
              <a:rPr lang="fr-FR" b="1" dirty="0" smtClean="0">
                <a:solidFill>
                  <a:srgbClr val="4EFFB0"/>
                </a:solidFill>
                <a:latin typeface="Chivo" panose="00000500000000000000" pitchFamily="2" charset="0"/>
              </a:rPr>
              <a:t>Temps d’appropriation</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fr-BE" sz="1600" dirty="0" smtClean="0">
                <a:solidFill>
                  <a:srgbClr val="1B50FF"/>
                </a:solidFill>
                <a:latin typeface="Chivo"/>
                <a:cs typeface="Arial"/>
              </a:rPr>
              <a:t>À</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présent, place aux exercices d’appropriation </a:t>
            </a:r>
            <a:r>
              <a:rPr lang="fr-BE" sz="1600" dirty="0" smtClean="0">
                <a:solidFill>
                  <a:srgbClr val="1B50FF"/>
                </a:solidFill>
                <a:latin typeface="Chivo" panose="00000500000000000000" pitchFamily="2" charset="0"/>
              </a:rPr>
              <a:t>!</a:t>
            </a:r>
          </a:p>
          <a:p>
            <a:endParaRPr lang="fr-BE"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Chaque exercice contient une première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la consigne et l’énoncé, et </a:t>
            </a:r>
            <a:r>
              <a:rPr lang="fr-BE" sz="1600" dirty="0" smtClean="0">
                <a:solidFill>
                  <a:srgbClr val="1B50FF"/>
                </a:solidFill>
                <a:latin typeface="Chivo" panose="00000500000000000000" pitchFamily="2" charset="0"/>
              </a:rPr>
              <a:t>une </a:t>
            </a:r>
            <a:r>
              <a:rPr lang="fr-BE" sz="1600" dirty="0">
                <a:solidFill>
                  <a:srgbClr val="1B50FF"/>
                </a:solidFill>
                <a:latin typeface="Chivo" panose="00000500000000000000" pitchFamily="2" charset="0"/>
              </a:rPr>
              <a:t>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a:t>
            </a:r>
            <a:r>
              <a:rPr lang="fr-BE" sz="1600" dirty="0" smtClean="0">
                <a:solidFill>
                  <a:srgbClr val="1B50FF"/>
                </a:solidFill>
                <a:latin typeface="Chivo" panose="00000500000000000000" pitchFamily="2" charset="0"/>
              </a:rPr>
              <a:t>les réponses expliquées.</a:t>
            </a:r>
          </a:p>
          <a:p>
            <a:endParaRPr lang="fr-BE" sz="1600" dirty="0" smtClean="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Conseils : </a:t>
            </a:r>
            <a:r>
              <a:rPr lang="fr-BE" sz="1600" dirty="0" smtClean="0">
                <a:solidFill>
                  <a:srgbClr val="1B50FF"/>
                </a:solidFill>
                <a:latin typeface="Chivo" panose="00000500000000000000" pitchFamily="2" charset="0"/>
              </a:rPr>
              <a:t>Pour chaque exercice, avant </a:t>
            </a:r>
            <a:r>
              <a:rPr lang="fr-BE" sz="1600" dirty="0">
                <a:solidFill>
                  <a:srgbClr val="1B50FF"/>
                </a:solidFill>
                <a:latin typeface="Chivo" panose="00000500000000000000" pitchFamily="2" charset="0"/>
              </a:rPr>
              <a:t>de passer à la 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notez d’abord  votre réponse dans votre Carnet </a:t>
            </a:r>
            <a:r>
              <a:rPr lang="fr-BE" sz="1600" dirty="0" smtClean="0">
                <a:solidFill>
                  <a:srgbClr val="1B50FF"/>
                </a:solidFill>
                <a:latin typeface="Chivo" panose="00000500000000000000" pitchFamily="2" charset="0"/>
              </a:rPr>
              <a:t>CHANGE OF VIEW, pour éviter de voir les réponses trop tôt. Aussi, assurez-vous de visionner la présentation au mode « Diaporama ».</a:t>
            </a:r>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538823" cy="2831544"/>
          </a:xfrm>
          <a:prstGeom prst="rect">
            <a:avLst/>
          </a:prstGeom>
        </p:spPr>
        <p:txBody>
          <a:bodyPr wrap="square">
            <a:spAutoFit/>
          </a:bodyPr>
          <a:lstStyle/>
          <a:p>
            <a:r>
              <a:rPr lang="fr-FR" b="1" dirty="0" smtClean="0">
                <a:solidFill>
                  <a:srgbClr val="4EFFB0"/>
                </a:solidFill>
                <a:latin typeface="Chivo" panose="00000500000000000000" pitchFamily="2" charset="0"/>
              </a:rPr>
              <a:t>1</a:t>
            </a:r>
            <a:r>
              <a:rPr lang="fr-FR" b="1" dirty="0">
                <a:solidFill>
                  <a:srgbClr val="4EFFB0"/>
                </a:solidFill>
                <a:latin typeface="Chivo" panose="00000500000000000000" pitchFamily="2" charset="0"/>
              </a:rPr>
              <a:t>. </a:t>
            </a:r>
            <a:r>
              <a:rPr lang="fr-FR" b="1" dirty="0" smtClean="0">
                <a:solidFill>
                  <a:srgbClr val="4EFFB0"/>
                </a:solidFill>
                <a:latin typeface="Chivo" panose="00000500000000000000" pitchFamily="2" charset="0"/>
              </a:rPr>
              <a:t>Exercice sur les composantes de la culture</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Parmi les propositions ci-dessous, cochez celles qui sont des composantes de la culture : </a:t>
            </a:r>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Les </a:t>
            </a:r>
            <a:r>
              <a:rPr lang="fr-FR" sz="1600" dirty="0">
                <a:solidFill>
                  <a:srgbClr val="1B50FF"/>
                </a:solidFill>
                <a:latin typeface="Chivo" panose="00000500000000000000" pitchFamily="2" charset="0"/>
              </a:rPr>
              <a:t>valeurs </a:t>
            </a:r>
          </a:p>
          <a:p>
            <a:r>
              <a:rPr lang="fr-FR" sz="1600" dirty="0" smtClean="0">
                <a:solidFill>
                  <a:srgbClr val="1B50FF"/>
                </a:solidFill>
                <a:latin typeface="Chivo" panose="00000500000000000000" pitchFamily="2" charset="0"/>
              </a:rPr>
              <a:t>B = Les </a:t>
            </a:r>
            <a:r>
              <a:rPr lang="fr-FR" sz="1600" dirty="0">
                <a:solidFill>
                  <a:srgbClr val="1B50FF"/>
                </a:solidFill>
                <a:latin typeface="Chivo" panose="00000500000000000000" pitchFamily="2" charset="0"/>
              </a:rPr>
              <a:t>croyances </a:t>
            </a:r>
          </a:p>
          <a:p>
            <a:r>
              <a:rPr lang="fr-FR" sz="1600" dirty="0" smtClean="0">
                <a:solidFill>
                  <a:srgbClr val="1B50FF"/>
                </a:solidFill>
                <a:latin typeface="Chivo" panose="00000500000000000000" pitchFamily="2" charset="0"/>
              </a:rPr>
              <a:t>C = Les </a:t>
            </a:r>
            <a:r>
              <a:rPr lang="fr-FR" sz="1600" dirty="0">
                <a:solidFill>
                  <a:srgbClr val="1B50FF"/>
                </a:solidFill>
                <a:latin typeface="Chivo" panose="00000500000000000000" pitchFamily="2" charset="0"/>
              </a:rPr>
              <a:t>convictions </a:t>
            </a:r>
          </a:p>
          <a:p>
            <a:r>
              <a:rPr lang="fr-FR" sz="1600" dirty="0" smtClean="0">
                <a:solidFill>
                  <a:srgbClr val="1B50FF"/>
                </a:solidFill>
                <a:latin typeface="Chivo" panose="00000500000000000000" pitchFamily="2" charset="0"/>
              </a:rPr>
              <a:t>D = Les </a:t>
            </a:r>
            <a:r>
              <a:rPr lang="fr-FR" sz="1600" dirty="0">
                <a:solidFill>
                  <a:srgbClr val="1B50FF"/>
                </a:solidFill>
                <a:latin typeface="Chivo" panose="00000500000000000000" pitchFamily="2" charset="0"/>
              </a:rPr>
              <a:t>Langues </a:t>
            </a:r>
          </a:p>
          <a:p>
            <a:r>
              <a:rPr lang="fr-FR" sz="1600" dirty="0" smtClean="0">
                <a:solidFill>
                  <a:srgbClr val="1B50FF"/>
                </a:solidFill>
                <a:latin typeface="Chivo" panose="00000500000000000000" pitchFamily="2" charset="0"/>
              </a:rPr>
              <a:t>E = Les </a:t>
            </a:r>
            <a:r>
              <a:rPr lang="fr-FR" sz="1600" dirty="0">
                <a:solidFill>
                  <a:srgbClr val="1B50FF"/>
                </a:solidFill>
                <a:latin typeface="Chivo" panose="00000500000000000000" pitchFamily="2" charset="0"/>
              </a:rPr>
              <a:t>savoirs et les </a:t>
            </a:r>
            <a:r>
              <a:rPr lang="fr-FR" sz="1600" dirty="0" smtClean="0">
                <a:solidFill>
                  <a:srgbClr val="1B50FF"/>
                </a:solidFill>
                <a:latin typeface="Chivo" panose="00000500000000000000" pitchFamily="2" charset="0"/>
              </a:rPr>
              <a:t>arts</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9803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538823" cy="4555093"/>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p>
          <a:p>
            <a:r>
              <a:rPr lang="fr-FR" sz="1600" dirty="0">
                <a:solidFill>
                  <a:srgbClr val="1B50FF"/>
                </a:solidFill>
                <a:latin typeface="Chivo" panose="00000500000000000000" pitchFamily="2" charset="0"/>
              </a:rPr>
              <a:t>A = Les valeurs </a:t>
            </a:r>
          </a:p>
          <a:p>
            <a:r>
              <a:rPr lang="fr-FR" sz="1600" dirty="0">
                <a:solidFill>
                  <a:srgbClr val="1B50FF"/>
                </a:solidFill>
                <a:latin typeface="Chivo" panose="00000500000000000000" pitchFamily="2" charset="0"/>
              </a:rPr>
              <a:t>B = Les croyances </a:t>
            </a:r>
          </a:p>
          <a:p>
            <a:r>
              <a:rPr lang="fr-FR" sz="1600" dirty="0">
                <a:solidFill>
                  <a:srgbClr val="1B50FF"/>
                </a:solidFill>
                <a:latin typeface="Chivo" panose="00000500000000000000" pitchFamily="2" charset="0"/>
              </a:rPr>
              <a:t>C = Les convictions </a:t>
            </a:r>
          </a:p>
          <a:p>
            <a:r>
              <a:rPr lang="fr-FR" sz="1600" dirty="0">
                <a:solidFill>
                  <a:srgbClr val="1B50FF"/>
                </a:solidFill>
                <a:latin typeface="Chivo" panose="00000500000000000000" pitchFamily="2" charset="0"/>
              </a:rPr>
              <a:t>D = Les Langues </a:t>
            </a:r>
          </a:p>
          <a:p>
            <a:r>
              <a:rPr lang="fr-FR" sz="1600" dirty="0">
                <a:solidFill>
                  <a:srgbClr val="1B50FF"/>
                </a:solidFill>
                <a:latin typeface="Chivo" panose="00000500000000000000" pitchFamily="2" charset="0"/>
              </a:rPr>
              <a:t>E = Les savoirs et les arts</a:t>
            </a: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Réponses A, B, C, D et E</a:t>
            </a:r>
            <a:endParaRPr lang="fr-FR" sz="1600" b="1"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Feedback</a:t>
            </a:r>
            <a:r>
              <a:rPr lang="fr-FR" sz="1600" dirty="0">
                <a:solidFill>
                  <a:srgbClr val="1B50FF"/>
                </a:solidFill>
                <a:latin typeface="Chivo" panose="00000500000000000000" pitchFamily="2" charset="0"/>
              </a:rPr>
              <a:t> : En effet, la déclaration de Fribourg donne une définition extrêmement ouverte et large de la culture ; loin de se limiter à la vision au droit à l’accès à la culture.</a:t>
            </a:r>
          </a:p>
          <a:p>
            <a:r>
              <a:rPr lang="fr-FR" sz="1600" i="1" dirty="0">
                <a:solidFill>
                  <a:srgbClr val="1B50FF"/>
                </a:solidFill>
                <a:latin typeface="Chivo" panose="00000500000000000000" pitchFamily="2" charset="0"/>
              </a:rPr>
              <a:t>« Le terme « culture » recouvre les valeurs, les croyances, les convictions, les langues, les savoirs et les arts, les traditions, institutions et modes de vie par lesquels une personne ou un groupe exprime son humanité et les significations qu’il donne à son existence et à son développement. »</a:t>
            </a:r>
            <a:endParaRPr lang="fr-FR" sz="1600" dirty="0">
              <a:solidFill>
                <a:srgbClr val="1B50FF"/>
              </a:solidFill>
              <a:latin typeface="Chivo" panose="00000500000000000000" pitchFamily="2" charset="0"/>
            </a:endParaRPr>
          </a:p>
          <a:p>
            <a:r>
              <a:rPr lang="fr-FR" dirty="0">
                <a:solidFill>
                  <a:srgbClr val="1B50FF"/>
                </a:solidFill>
                <a:latin typeface="Chivo" panose="00000500000000000000" pitchFamily="2" charset="0"/>
              </a:rPr>
              <a:t> </a:t>
            </a:r>
          </a:p>
        </p:txBody>
      </p:sp>
    </p:spTree>
    <p:extLst>
      <p:ext uri="{BB962C8B-B14F-4D97-AF65-F5344CB8AC3E}">
        <p14:creationId xmlns:p14="http://schemas.microsoft.com/office/powerpoint/2010/main" val="3962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3" end="3"/>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3">
                                            <p:txEl>
                                              <p:pRg st="4" end="4"/>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3">
                                            <p:txEl>
                                              <p:pRg st="5" end="5"/>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2092881"/>
          </a:xfrm>
          <a:prstGeom prst="rect">
            <a:avLst/>
          </a:prstGeom>
        </p:spPr>
        <p:txBody>
          <a:bodyPr wrap="square">
            <a:spAutoFit/>
          </a:bodyPr>
          <a:lstStyle/>
          <a:p>
            <a:r>
              <a:rPr lang="fr-FR" b="1" dirty="0">
                <a:solidFill>
                  <a:srgbClr val="4EFFB0"/>
                </a:solidFill>
                <a:latin typeface="Chivo" panose="00000500000000000000" pitchFamily="2" charset="0"/>
              </a:rPr>
              <a:t>2. </a:t>
            </a:r>
            <a:r>
              <a:rPr lang="fr-FR" b="1" dirty="0" smtClean="0">
                <a:solidFill>
                  <a:srgbClr val="4EFFB0"/>
                </a:solidFill>
                <a:latin typeface="Chivo" panose="00000500000000000000" pitchFamily="2" charset="0"/>
              </a:rPr>
              <a:t>L’accompagnement – exercice 1</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a:t>
            </a:r>
            <a:r>
              <a:rPr lang="fr-FR" sz="1600" dirty="0" smtClean="0">
                <a:solidFill>
                  <a:srgbClr val="1B50FF"/>
                </a:solidFill>
                <a:latin typeface="Chivo" panose="00000500000000000000" pitchFamily="2" charset="0"/>
              </a:rPr>
              <a:t>Cochez la bonne réponse.</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Cette </a:t>
            </a:r>
            <a:r>
              <a:rPr lang="fr-FR" sz="1600" dirty="0">
                <a:solidFill>
                  <a:srgbClr val="1B50FF"/>
                </a:solidFill>
                <a:latin typeface="Chivo" panose="00000500000000000000" pitchFamily="2" charset="0"/>
              </a:rPr>
              <a:t>conception de la culture</a:t>
            </a:r>
            <a:r>
              <a:rPr lang="fr-FR" sz="1600" dirty="0" smtClean="0">
                <a:solidFill>
                  <a:srgbClr val="1B50FF"/>
                </a:solidFill>
                <a:latin typeface="Chivo" panose="00000500000000000000" pitchFamily="2" charset="0"/>
              </a:rPr>
              <a:t>…</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permet </a:t>
            </a:r>
            <a:r>
              <a:rPr lang="fr-FR" sz="1600" dirty="0">
                <a:solidFill>
                  <a:srgbClr val="1B50FF"/>
                </a:solidFill>
                <a:latin typeface="Chivo" panose="00000500000000000000" pitchFamily="2" charset="0"/>
              </a:rPr>
              <a:t>un accompagnement uniforme standardisé. </a:t>
            </a:r>
          </a:p>
          <a:p>
            <a:r>
              <a:rPr lang="fr-FR" sz="1600" dirty="0" smtClean="0">
                <a:solidFill>
                  <a:srgbClr val="1B50FF"/>
                </a:solidFill>
                <a:latin typeface="Chivo" panose="00000500000000000000" pitchFamily="2" charset="0"/>
              </a:rPr>
              <a:t>B = permet </a:t>
            </a:r>
            <a:r>
              <a:rPr lang="fr-FR" sz="1600" dirty="0">
                <a:solidFill>
                  <a:srgbClr val="1B50FF"/>
                </a:solidFill>
                <a:latin typeface="Chivo" panose="00000500000000000000" pitchFamily="2" charset="0"/>
              </a:rPr>
              <a:t>un accompagnement différencié. </a:t>
            </a:r>
          </a:p>
        </p:txBody>
      </p:sp>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3293209"/>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 </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Cette conception de la culture</a:t>
            </a:r>
            <a:r>
              <a:rPr lang="fr-FR" sz="1600" dirty="0" smtClean="0">
                <a:solidFill>
                  <a:srgbClr val="1B50FF"/>
                </a:solidFill>
                <a:latin typeface="Chivo" panose="00000500000000000000" pitchFamily="2" charset="0"/>
              </a:rPr>
              <a:t>…</a:t>
            </a:r>
            <a:r>
              <a:rPr lang="fr-FR" sz="1600" dirty="0">
                <a:solidFill>
                  <a:srgbClr val="1B50FF"/>
                </a:solidFill>
                <a:latin typeface="Chivo" panose="00000500000000000000" pitchFamily="2" charset="0"/>
              </a:rPr>
              <a:t> :</a:t>
            </a:r>
          </a:p>
          <a:p>
            <a:r>
              <a:rPr lang="fr-FR" sz="1600" dirty="0" smtClean="0">
                <a:solidFill>
                  <a:srgbClr val="1B50FF"/>
                </a:solidFill>
                <a:latin typeface="Chivo" panose="00000500000000000000" pitchFamily="2" charset="0"/>
              </a:rPr>
              <a:t>A = </a:t>
            </a:r>
            <a:r>
              <a:rPr lang="fr-FR" sz="1600" dirty="0">
                <a:solidFill>
                  <a:srgbClr val="1B50FF"/>
                </a:solidFill>
                <a:latin typeface="Chivo" panose="00000500000000000000" pitchFamily="2" charset="0"/>
              </a:rPr>
              <a:t>permet un accompagnement uniforme standardisé. </a:t>
            </a:r>
          </a:p>
          <a:p>
            <a:r>
              <a:rPr lang="fr-FR" sz="1600" dirty="0" smtClean="0">
                <a:solidFill>
                  <a:srgbClr val="1B50FF"/>
                </a:solidFill>
                <a:latin typeface="Chivo" panose="00000500000000000000" pitchFamily="2" charset="0"/>
              </a:rPr>
              <a:t>B = permet </a:t>
            </a:r>
            <a:r>
              <a:rPr lang="fr-FR" sz="1600" dirty="0">
                <a:solidFill>
                  <a:srgbClr val="1B50FF"/>
                </a:solidFill>
                <a:latin typeface="Chivo" panose="00000500000000000000" pitchFamily="2" charset="0"/>
              </a:rPr>
              <a:t>un accompagnement différencié. </a:t>
            </a: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Réponse B</a:t>
            </a:r>
            <a:endParaRPr lang="fr-FR" sz="1600" b="1"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Feedback</a:t>
            </a:r>
            <a:r>
              <a:rPr lang="fr-FR" sz="1600" dirty="0">
                <a:solidFill>
                  <a:srgbClr val="1B50FF"/>
                </a:solidFill>
                <a:latin typeface="Chivo" panose="00000500000000000000" pitchFamily="2" charset="0"/>
              </a:rPr>
              <a:t> : Un accompagnement respectueux des droits culturels permet d’échapper aux systématismes. Il se veut, à chaque fois, unique, </a:t>
            </a:r>
            <a:r>
              <a:rPr lang="fr-FR" sz="1600" dirty="0" err="1">
                <a:solidFill>
                  <a:srgbClr val="1B50FF"/>
                </a:solidFill>
                <a:latin typeface="Chivo" panose="00000500000000000000" pitchFamily="2" charset="0"/>
              </a:rPr>
              <a:t>co</a:t>
            </a:r>
            <a:r>
              <a:rPr lang="fr-FR" sz="1600" dirty="0">
                <a:solidFill>
                  <a:srgbClr val="1B50FF"/>
                </a:solidFill>
                <a:latin typeface="Chivo" panose="00000500000000000000" pitchFamily="2" charset="0"/>
              </a:rPr>
              <a:t>-construit, pensé dans un contexte, pour s’assurer qu’il soit adéquat, acceptable et adapté au cheminement de vie de la personne.</a:t>
            </a:r>
          </a:p>
        </p:txBody>
      </p:sp>
    </p:spTree>
    <p:extLst>
      <p:ext uri="{BB962C8B-B14F-4D97-AF65-F5344CB8AC3E}">
        <p14:creationId xmlns:p14="http://schemas.microsoft.com/office/powerpoint/2010/main" val="8231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3" end="3"/>
                                            </p:txEl>
                                          </p:spTgt>
                                        </p:tgtEl>
                                        <p:attrNameLst>
                                          <p:attrName>style.color</p:attrName>
                                        </p:attrNameLst>
                                      </p:cBhvr>
                                      <p:by>
                                        <p:hsl h="0" s="12549" l="25098"/>
                                      </p:by>
                                    </p:animClr>
                                    <p:animClr clrSpc="hsl" dir="cw">
                                      <p:cBhvr>
                                        <p:cTn id="7" dur="500" fill="hold"/>
                                        <p:tgtEl>
                                          <p:spTgt spid="3">
                                            <p:txEl>
                                              <p:pRg st="3" end="3"/>
                                            </p:txEl>
                                          </p:spTgt>
                                        </p:tgtEl>
                                        <p:attrNameLst>
                                          <p:attrName>fillcolor</p:attrName>
                                        </p:attrNameLst>
                                      </p:cBhvr>
                                      <p:by>
                                        <p:hsl h="0" s="12549" l="25098"/>
                                      </p:by>
                                    </p:animClr>
                                    <p:animClr clrSpc="hsl" dir="cw">
                                      <p:cBhvr>
                                        <p:cTn id="8" dur="500" fill="hold"/>
                                        <p:tgtEl>
                                          <p:spTgt spid="3">
                                            <p:txEl>
                                              <p:pRg st="3" end="3"/>
                                            </p:txEl>
                                          </p:spTgt>
                                        </p:tgtEl>
                                        <p:attrNameLst>
                                          <p:attrName>stroke.color</p:attrName>
                                        </p:attrNameLst>
                                      </p:cBhvr>
                                      <p:by>
                                        <p:hsl h="0" s="12549" l="25098"/>
                                      </p:by>
                                    </p:animClr>
                                    <p:set>
                                      <p:cBhvr>
                                        <p:cTn id="9" dur="500" fill="hold"/>
                                        <p:tgtEl>
                                          <p:spTgt spid="3">
                                            <p:txEl>
                                              <p:pRg st="3" end="3"/>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mph" presetSubtype="0" nodeType="clickEffect">
                                  <p:stCondLst>
                                    <p:cond delay="0"/>
                                  </p:stCondLst>
                                  <p:iterate type="lt">
                                    <p:tmAbs val="25"/>
                                  </p:iterate>
                                  <p:childTnLst>
                                    <p:set>
                                      <p:cBhvr override="childStyle">
                                        <p:cTn id="13" dur="indefinite"/>
                                        <p:tgtEl>
                                          <p:spTgt spid="3">
                                            <p:txEl>
                                              <p:pRg st="4" end="4"/>
                                            </p:txEl>
                                          </p:spTgt>
                                        </p:tgtEl>
                                        <p:attrNameLst>
                                          <p:attrName>style.fontWeight</p:attrName>
                                        </p:attrNameLst>
                                      </p:cBhvr>
                                      <p:to>
                                        <p:strVal val="bold"/>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61713" y="1165369"/>
            <a:ext cx="6642340" cy="3077766"/>
          </a:xfrm>
          <a:prstGeom prst="rect">
            <a:avLst/>
          </a:prstGeom>
        </p:spPr>
        <p:txBody>
          <a:bodyPr wrap="square">
            <a:spAutoFit/>
          </a:bodyPr>
          <a:lstStyle/>
          <a:p>
            <a:r>
              <a:rPr lang="fr-FR" b="1" dirty="0" smtClean="0">
                <a:solidFill>
                  <a:srgbClr val="4EFFB0"/>
                </a:solidFill>
                <a:latin typeface="Chivo" panose="00000500000000000000" pitchFamily="2" charset="0"/>
              </a:rPr>
              <a:t>3. </a:t>
            </a:r>
            <a:r>
              <a:rPr lang="fr-FR" b="1" dirty="0">
                <a:solidFill>
                  <a:srgbClr val="4EFFB0"/>
                </a:solidFill>
                <a:latin typeface="Chivo" panose="00000500000000000000" pitchFamily="2" charset="0"/>
              </a:rPr>
              <a:t>L’accompagnement – exercice </a:t>
            </a:r>
            <a:r>
              <a:rPr lang="fr-FR" b="1" dirty="0" smtClean="0">
                <a:solidFill>
                  <a:srgbClr val="4EFFB0"/>
                </a:solidFill>
                <a:latin typeface="Chivo" panose="00000500000000000000" pitchFamily="2" charset="0"/>
              </a:rPr>
              <a:t>2</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Cochez la bonne </a:t>
            </a:r>
            <a:r>
              <a:rPr lang="fr-FR" sz="1600" dirty="0" smtClean="0">
                <a:solidFill>
                  <a:srgbClr val="1B50FF"/>
                </a:solidFill>
                <a:latin typeface="Chivo" panose="00000500000000000000" pitchFamily="2" charset="0"/>
              </a:rPr>
              <a:t>réponse.</a:t>
            </a:r>
            <a:endParaRPr lang="fr-FR" sz="1600" b="1" dirty="0" smtClean="0">
              <a:solidFill>
                <a:srgbClr val="1B50FF"/>
              </a:solidFill>
              <a:latin typeface="Chivo" panose="00000500000000000000" pitchFamily="2" charset="0"/>
            </a:endParaRPr>
          </a:p>
          <a:p>
            <a:endParaRPr lang="fr-FR" sz="1600" b="1"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Quelles </a:t>
            </a:r>
            <a:r>
              <a:rPr lang="fr-FR" sz="1600" dirty="0">
                <a:solidFill>
                  <a:srgbClr val="1B50FF"/>
                </a:solidFill>
                <a:latin typeface="Chivo" panose="00000500000000000000" pitchFamily="2" charset="0"/>
              </a:rPr>
              <a:t>sont les attitudes attendues des participants d’un processus d’accompagnement ? </a:t>
            </a:r>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Humble </a:t>
            </a:r>
          </a:p>
          <a:p>
            <a:r>
              <a:rPr lang="fr-FR" sz="1600" dirty="0" smtClean="0">
                <a:solidFill>
                  <a:srgbClr val="1B50FF"/>
                </a:solidFill>
                <a:latin typeface="Chivo" panose="00000500000000000000" pitchFamily="2" charset="0"/>
              </a:rPr>
              <a:t>B = Responsable </a:t>
            </a:r>
          </a:p>
          <a:p>
            <a:r>
              <a:rPr lang="fr-FR" sz="1600" dirty="0" smtClean="0">
                <a:solidFill>
                  <a:srgbClr val="1B50FF"/>
                </a:solidFill>
                <a:latin typeface="Chivo" panose="00000500000000000000" pitchFamily="2" charset="0"/>
              </a:rPr>
              <a:t>C = Soumis </a:t>
            </a:r>
          </a:p>
          <a:p>
            <a:r>
              <a:rPr lang="fr-FR" sz="1600" dirty="0" smtClean="0">
                <a:solidFill>
                  <a:srgbClr val="1B50FF"/>
                </a:solidFill>
                <a:latin typeface="Chivo" panose="00000500000000000000" pitchFamily="2" charset="0"/>
              </a:rPr>
              <a:t>D = Autoritaire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7355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61713" y="1165369"/>
            <a:ext cx="6642340" cy="4031873"/>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Humble </a:t>
            </a:r>
          </a:p>
          <a:p>
            <a:r>
              <a:rPr lang="fr-FR" sz="1600" dirty="0" smtClean="0">
                <a:solidFill>
                  <a:srgbClr val="1B50FF"/>
                </a:solidFill>
                <a:latin typeface="Chivo" panose="00000500000000000000" pitchFamily="2" charset="0"/>
              </a:rPr>
              <a:t>B = Responsable </a:t>
            </a:r>
          </a:p>
          <a:p>
            <a:r>
              <a:rPr lang="fr-FR" sz="1600" dirty="0" smtClean="0">
                <a:solidFill>
                  <a:srgbClr val="1B50FF"/>
                </a:solidFill>
                <a:latin typeface="Chivo" panose="00000500000000000000" pitchFamily="2" charset="0"/>
              </a:rPr>
              <a:t>C = Soumis </a:t>
            </a:r>
          </a:p>
          <a:p>
            <a:r>
              <a:rPr lang="fr-FR" sz="1600" dirty="0" smtClean="0">
                <a:solidFill>
                  <a:srgbClr val="1B50FF"/>
                </a:solidFill>
                <a:latin typeface="Chivo" panose="00000500000000000000" pitchFamily="2" charset="0"/>
              </a:rPr>
              <a:t>D = Autoritaire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Réponses A et B</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Feedback</a:t>
            </a:r>
            <a:r>
              <a:rPr lang="fr-FR" sz="1600" dirty="0">
                <a:solidFill>
                  <a:srgbClr val="1B50FF"/>
                </a:solidFill>
                <a:latin typeface="Chivo" panose="00000500000000000000" pitchFamily="2" charset="0"/>
              </a:rPr>
              <a:t> : Un accompagnement respectueux des droits culturels ne peut exister sans une posture d’humilité et de responsabilité. Par contre, la soumission n’est pas attendue car elle est en contradiction avec l’affirmation que chaque personne a le droit de choisir son identité culturelle et de concrétiser sa liberté. La réserve n’est pas souhaitable car elle pourrait limiter la richesse de la réciprocité des apports.</a:t>
            </a:r>
          </a:p>
        </p:txBody>
      </p:sp>
    </p:spTree>
    <p:extLst>
      <p:ext uri="{BB962C8B-B14F-4D97-AF65-F5344CB8AC3E}">
        <p14:creationId xmlns:p14="http://schemas.microsoft.com/office/powerpoint/2010/main" val="3976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3" end="3"/>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30" presetClass="emph" presetSubtype="0" fill="hold" nodeType="clickEffect">
                                  <p:stCondLst>
                                    <p:cond delay="0"/>
                                  </p:stCondLst>
                                  <p:childTnLst>
                                    <p:animClr clrSpc="hsl" dir="cw">
                                      <p:cBhvr override="childStyle">
                                        <p:cTn id="14" dur="500" fill="hold"/>
                                        <p:tgtEl>
                                          <p:spTgt spid="3">
                                            <p:txEl>
                                              <p:pRg st="4" end="4"/>
                                            </p:txEl>
                                          </p:spTgt>
                                        </p:tgtEl>
                                        <p:attrNameLst>
                                          <p:attrName>style.color</p:attrName>
                                        </p:attrNameLst>
                                      </p:cBhvr>
                                      <p:by>
                                        <p:hsl h="0" s="12549" l="25098"/>
                                      </p:by>
                                    </p:animClr>
                                    <p:animClr clrSpc="hsl" dir="cw">
                                      <p:cBhvr>
                                        <p:cTn id="15" dur="500" fill="hold"/>
                                        <p:tgtEl>
                                          <p:spTgt spid="3">
                                            <p:txEl>
                                              <p:pRg st="4" end="4"/>
                                            </p:txEl>
                                          </p:spTgt>
                                        </p:tgtEl>
                                        <p:attrNameLst>
                                          <p:attrName>fillcolor</p:attrName>
                                        </p:attrNameLst>
                                      </p:cBhvr>
                                      <p:by>
                                        <p:hsl h="0" s="12549" l="25098"/>
                                      </p:by>
                                    </p:animClr>
                                    <p:animClr clrSpc="hsl" dir="cw">
                                      <p:cBhvr>
                                        <p:cTn id="16" dur="500" fill="hold"/>
                                        <p:tgtEl>
                                          <p:spTgt spid="3">
                                            <p:txEl>
                                              <p:pRg st="4" end="4"/>
                                            </p:txEl>
                                          </p:spTgt>
                                        </p:tgtEl>
                                        <p:attrNameLst>
                                          <p:attrName>stroke.color</p:attrName>
                                        </p:attrNameLst>
                                      </p:cBhvr>
                                      <p:by>
                                        <p:hsl h="0" s="12549" l="25098"/>
                                      </p:by>
                                    </p:animClr>
                                    <p:set>
                                      <p:cBhvr>
                                        <p:cTn id="17" dur="500" fill="hold"/>
                                        <p:tgtEl>
                                          <p:spTgt spid="3">
                                            <p:txEl>
                                              <p:pRg st="4" end="4"/>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nodeType="clickEffect">
                                  <p:stCondLst>
                                    <p:cond delay="0"/>
                                  </p:stCondLst>
                                  <p:childTnLst>
                                    <p:animClr clrSpc="hsl" dir="cw">
                                      <p:cBhvr override="childStyle">
                                        <p:cTn id="21" dur="500" fill="hold"/>
                                        <p:tgtEl>
                                          <p:spTgt spid="3">
                                            <p:txEl>
                                              <p:pRg st="5" end="5"/>
                                            </p:txEl>
                                          </p:spTgt>
                                        </p:tgtEl>
                                        <p:attrNameLst>
                                          <p:attrName>style.color</p:attrName>
                                        </p:attrNameLst>
                                      </p:cBhvr>
                                      <p:by>
                                        <p:hsl h="0" s="12549" l="25098"/>
                                      </p:by>
                                    </p:animClr>
                                    <p:animClr clrSpc="hsl" dir="cw">
                                      <p:cBhvr>
                                        <p:cTn id="22" dur="500" fill="hold"/>
                                        <p:tgtEl>
                                          <p:spTgt spid="3">
                                            <p:txEl>
                                              <p:pRg st="5" end="5"/>
                                            </p:txEl>
                                          </p:spTgt>
                                        </p:tgtEl>
                                        <p:attrNameLst>
                                          <p:attrName>fillcolor</p:attrName>
                                        </p:attrNameLst>
                                      </p:cBhvr>
                                      <p:by>
                                        <p:hsl h="0" s="12549" l="25098"/>
                                      </p:by>
                                    </p:animClr>
                                    <p:animClr clrSpc="hsl" dir="cw">
                                      <p:cBhvr>
                                        <p:cTn id="23" dur="500" fill="hold"/>
                                        <p:tgtEl>
                                          <p:spTgt spid="3">
                                            <p:txEl>
                                              <p:pRg st="5" end="5"/>
                                            </p:txEl>
                                          </p:spTgt>
                                        </p:tgtEl>
                                        <p:attrNameLst>
                                          <p:attrName>stroke.color</p:attrName>
                                        </p:attrNameLst>
                                      </p:cBhvr>
                                      <p:by>
                                        <p:hsl h="0" s="12549" l="25098"/>
                                      </p:by>
                                    </p:animClr>
                                    <p:set>
                                      <p:cBhvr>
                                        <p:cTn id="24" dur="500" fill="hold"/>
                                        <p:tgtEl>
                                          <p:spTgt spid="3">
                                            <p:txEl>
                                              <p:pRg st="5" end="5"/>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8965" y="1171611"/>
            <a:ext cx="6625087" cy="3570208"/>
          </a:xfrm>
          <a:prstGeom prst="rect">
            <a:avLst/>
          </a:prstGeom>
        </p:spPr>
        <p:txBody>
          <a:bodyPr wrap="square">
            <a:spAutoFit/>
          </a:bodyPr>
          <a:lstStyle/>
          <a:p>
            <a:r>
              <a:rPr lang="fr-FR" b="1" dirty="0" smtClean="0">
                <a:solidFill>
                  <a:srgbClr val="4EFFB0"/>
                </a:solidFill>
                <a:latin typeface="Chivo" panose="00000500000000000000" pitchFamily="2" charset="0"/>
              </a:rPr>
              <a:t>4. </a:t>
            </a:r>
            <a:r>
              <a:rPr lang="fr-FR" b="1" dirty="0">
                <a:solidFill>
                  <a:srgbClr val="4EFFB0"/>
                </a:solidFill>
                <a:latin typeface="Chivo" panose="00000500000000000000" pitchFamily="2" charset="0"/>
              </a:rPr>
              <a:t>L’accompagnement – exercice </a:t>
            </a:r>
            <a:r>
              <a:rPr lang="fr-FR" b="1" dirty="0" smtClean="0">
                <a:solidFill>
                  <a:srgbClr val="4EFFB0"/>
                </a:solidFill>
                <a:latin typeface="Chivo" panose="00000500000000000000" pitchFamily="2" charset="0"/>
              </a:rPr>
              <a:t>3</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Cochez la bonne réponse.</a:t>
            </a:r>
            <a:endParaRPr lang="fr-FR" sz="1600" b="1" dirty="0">
              <a:solidFill>
                <a:srgbClr val="1B50FF"/>
              </a:solidFill>
              <a:latin typeface="Chivo" panose="00000500000000000000" pitchFamily="2" charset="0"/>
            </a:endParaRPr>
          </a:p>
          <a:p>
            <a:endParaRPr lang="fr-FR" sz="1600" b="1" dirty="0" smtClean="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Un </a:t>
            </a:r>
            <a:r>
              <a:rPr lang="fr-FR" sz="1600" dirty="0">
                <a:solidFill>
                  <a:srgbClr val="1B50FF"/>
                </a:solidFill>
                <a:latin typeface="Chivo" panose="00000500000000000000" pitchFamily="2" charset="0"/>
              </a:rPr>
              <a:t>accompagnement respectueux des droits culturels se construit sur base</a:t>
            </a:r>
            <a:r>
              <a:rPr lang="fr-FR" sz="1600" dirty="0" smtClean="0">
                <a:solidFill>
                  <a:srgbClr val="1B50FF"/>
                </a:solidFill>
                <a:latin typeface="Chivo" panose="00000500000000000000" pitchFamily="2" charset="0"/>
              </a:rPr>
              <a:t>…</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d'une </a:t>
            </a:r>
            <a:r>
              <a:rPr lang="fr-FR" sz="1600" dirty="0">
                <a:solidFill>
                  <a:srgbClr val="1B50FF"/>
                </a:solidFill>
                <a:latin typeface="Chivo" panose="00000500000000000000" pitchFamily="2" charset="0"/>
              </a:rPr>
              <a:t>prise en compte des déterminismes de chacun.</a:t>
            </a:r>
          </a:p>
          <a:p>
            <a:r>
              <a:rPr lang="fr-FR" sz="1600" dirty="0" smtClean="0">
                <a:solidFill>
                  <a:srgbClr val="1B50FF"/>
                </a:solidFill>
                <a:latin typeface="Chivo" panose="00000500000000000000" pitchFamily="2" charset="0"/>
              </a:rPr>
              <a:t>B = de </a:t>
            </a:r>
            <a:r>
              <a:rPr lang="fr-FR" sz="1600" dirty="0">
                <a:solidFill>
                  <a:srgbClr val="1B50FF"/>
                </a:solidFill>
                <a:latin typeface="Chivo" panose="00000500000000000000" pitchFamily="2" charset="0"/>
              </a:rPr>
              <a:t>l’adéquation aux compétences de l’accompagnateur.</a:t>
            </a:r>
          </a:p>
          <a:p>
            <a:r>
              <a:rPr lang="fr-FR" sz="1600" dirty="0" smtClean="0">
                <a:solidFill>
                  <a:srgbClr val="1B50FF"/>
                </a:solidFill>
                <a:latin typeface="Chivo" panose="00000500000000000000" pitchFamily="2" charset="0"/>
              </a:rPr>
              <a:t>C = de </a:t>
            </a:r>
            <a:r>
              <a:rPr lang="fr-FR" sz="1600" dirty="0">
                <a:solidFill>
                  <a:srgbClr val="1B50FF"/>
                </a:solidFill>
                <a:latin typeface="Chivo" panose="00000500000000000000" pitchFamily="2" charset="0"/>
              </a:rPr>
              <a:t>nouvelles perspectives de choix.</a:t>
            </a:r>
          </a:p>
          <a:p>
            <a:r>
              <a:rPr lang="fr-FR" sz="1600" dirty="0" smtClean="0">
                <a:solidFill>
                  <a:srgbClr val="1B50FF"/>
                </a:solidFill>
                <a:latin typeface="Chivo" panose="00000500000000000000" pitchFamily="2" charset="0"/>
              </a:rPr>
              <a:t>D = du </a:t>
            </a:r>
            <a:r>
              <a:rPr lang="fr-FR" sz="1600" dirty="0">
                <a:solidFill>
                  <a:srgbClr val="1B50FF"/>
                </a:solidFill>
                <a:latin typeface="Chivo" panose="00000500000000000000" pitchFamily="2" charset="0"/>
              </a:rPr>
              <a:t>respect du cheminement de vie de la personne. </a:t>
            </a:r>
          </a:p>
          <a:p>
            <a:r>
              <a:rPr lang="fr-FR" sz="1600" dirty="0" smtClean="0">
                <a:solidFill>
                  <a:srgbClr val="1B50FF"/>
                </a:solidFill>
                <a:latin typeface="Chivo" panose="00000500000000000000" pitchFamily="2" charset="0"/>
              </a:rPr>
              <a:t>E = des </a:t>
            </a:r>
            <a:r>
              <a:rPr lang="fr-FR" sz="1600" dirty="0">
                <a:solidFill>
                  <a:srgbClr val="1B50FF"/>
                </a:solidFill>
                <a:latin typeface="Chivo" panose="00000500000000000000" pitchFamily="2" charset="0"/>
              </a:rPr>
              <a:t>apports réciproques de l’accompagnant et de l’accompagné. </a:t>
            </a: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212558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8965" y="1171611"/>
            <a:ext cx="6625087" cy="4524315"/>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endParaRPr lang="fr-FR" sz="1600" b="1" dirty="0" smtClean="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Un </a:t>
            </a:r>
            <a:r>
              <a:rPr lang="fr-FR" sz="1600" dirty="0">
                <a:solidFill>
                  <a:srgbClr val="1B50FF"/>
                </a:solidFill>
                <a:latin typeface="Chivo" panose="00000500000000000000" pitchFamily="2" charset="0"/>
              </a:rPr>
              <a:t>accompagnement respectueux des droits culturels se construit sur base</a:t>
            </a:r>
            <a:r>
              <a:rPr lang="fr-FR" sz="1600" dirty="0" smtClean="0">
                <a:solidFill>
                  <a:srgbClr val="1B50FF"/>
                </a:solidFill>
                <a:latin typeface="Chivo" panose="00000500000000000000" pitchFamily="2" charset="0"/>
              </a:rPr>
              <a:t>…</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d'une </a:t>
            </a:r>
            <a:r>
              <a:rPr lang="fr-FR" sz="1600" dirty="0">
                <a:solidFill>
                  <a:srgbClr val="1B50FF"/>
                </a:solidFill>
                <a:latin typeface="Chivo" panose="00000500000000000000" pitchFamily="2" charset="0"/>
              </a:rPr>
              <a:t>prise en compte des déterminismes de chacun.</a:t>
            </a:r>
          </a:p>
          <a:p>
            <a:r>
              <a:rPr lang="fr-FR" sz="1600" dirty="0" smtClean="0">
                <a:solidFill>
                  <a:srgbClr val="1B50FF"/>
                </a:solidFill>
                <a:latin typeface="Chivo" panose="00000500000000000000" pitchFamily="2" charset="0"/>
              </a:rPr>
              <a:t>B = de </a:t>
            </a:r>
            <a:r>
              <a:rPr lang="fr-FR" sz="1600" dirty="0">
                <a:solidFill>
                  <a:srgbClr val="1B50FF"/>
                </a:solidFill>
                <a:latin typeface="Chivo" panose="00000500000000000000" pitchFamily="2" charset="0"/>
              </a:rPr>
              <a:t>l’adéquation aux compétences de l’accompagnateur.</a:t>
            </a:r>
          </a:p>
          <a:p>
            <a:r>
              <a:rPr lang="fr-FR" sz="1600" dirty="0" smtClean="0">
                <a:solidFill>
                  <a:srgbClr val="1B50FF"/>
                </a:solidFill>
                <a:latin typeface="Chivo" panose="00000500000000000000" pitchFamily="2" charset="0"/>
              </a:rPr>
              <a:t>C = de </a:t>
            </a:r>
            <a:r>
              <a:rPr lang="fr-FR" sz="1600" dirty="0">
                <a:solidFill>
                  <a:srgbClr val="1B50FF"/>
                </a:solidFill>
                <a:latin typeface="Chivo" panose="00000500000000000000" pitchFamily="2" charset="0"/>
              </a:rPr>
              <a:t>nouvelles perspectives de choix.</a:t>
            </a:r>
          </a:p>
          <a:p>
            <a:r>
              <a:rPr lang="fr-FR" sz="1600" dirty="0" smtClean="0">
                <a:solidFill>
                  <a:srgbClr val="1B50FF"/>
                </a:solidFill>
                <a:latin typeface="Chivo" panose="00000500000000000000" pitchFamily="2" charset="0"/>
              </a:rPr>
              <a:t>D = du </a:t>
            </a:r>
            <a:r>
              <a:rPr lang="fr-FR" sz="1600" dirty="0">
                <a:solidFill>
                  <a:srgbClr val="1B50FF"/>
                </a:solidFill>
                <a:latin typeface="Chivo" panose="00000500000000000000" pitchFamily="2" charset="0"/>
              </a:rPr>
              <a:t>respect du cheminement de vie de la personne. </a:t>
            </a:r>
          </a:p>
          <a:p>
            <a:r>
              <a:rPr lang="fr-FR" sz="1600" dirty="0" smtClean="0">
                <a:solidFill>
                  <a:srgbClr val="1B50FF"/>
                </a:solidFill>
                <a:latin typeface="Chivo" panose="00000500000000000000" pitchFamily="2" charset="0"/>
              </a:rPr>
              <a:t>E = des </a:t>
            </a:r>
            <a:r>
              <a:rPr lang="fr-FR" sz="1600" dirty="0">
                <a:solidFill>
                  <a:srgbClr val="1B50FF"/>
                </a:solidFill>
                <a:latin typeface="Chivo" panose="00000500000000000000" pitchFamily="2" charset="0"/>
              </a:rPr>
              <a:t>apports réciproques de l’accompagnant et de l’accompagné. </a:t>
            </a: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Réponses A, C, D et E</a:t>
            </a:r>
            <a:endParaRPr lang="fr-FR" sz="1600" b="1"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Feedback</a:t>
            </a:r>
            <a:r>
              <a:rPr lang="fr-FR" sz="1600" dirty="0">
                <a:solidFill>
                  <a:srgbClr val="1B50FF"/>
                </a:solidFill>
                <a:latin typeface="Chivo" panose="00000500000000000000" pitchFamily="2" charset="0"/>
              </a:rPr>
              <a:t> : Un accompagnement respectueux des droits culturels ne peut pas s’appuyer uniquement sur les compétences de l’accompagnateur mais aussi sur ce qu’il est dans sa globalité. Il ne peut pas non plus privilégier un des protagonistes de l’accompagnement au détriment de l’autre.</a:t>
            </a:r>
          </a:p>
        </p:txBody>
      </p:sp>
    </p:spTree>
    <p:extLst>
      <p:ext uri="{BB962C8B-B14F-4D97-AF65-F5344CB8AC3E}">
        <p14:creationId xmlns:p14="http://schemas.microsoft.com/office/powerpoint/2010/main" val="18554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0" presetClass="emph" presetSubtype="0" fill="hold" nodeType="clickEffect">
                                  <p:stCondLst>
                                    <p:cond delay="0"/>
                                  </p:stCondLst>
                                  <p:childTnLst>
                                    <p:animClr clrSpc="hsl" dir="cw">
                                      <p:cBhvr override="childStyle">
                                        <p:cTn id="10" dur="500" fill="hold"/>
                                        <p:tgtEl>
                                          <p:spTgt spid="3">
                                            <p:txEl>
                                              <p:pRg st="4" end="4"/>
                                            </p:txEl>
                                          </p:spTgt>
                                        </p:tgtEl>
                                        <p:attrNameLst>
                                          <p:attrName>style.color</p:attrName>
                                        </p:attrNameLst>
                                      </p:cBhvr>
                                      <p:by>
                                        <p:hsl h="0" s="12549" l="25098"/>
                                      </p:by>
                                    </p:animClr>
                                    <p:animClr clrSpc="hsl" dir="cw">
                                      <p:cBhvr>
                                        <p:cTn id="11" dur="500" fill="hold"/>
                                        <p:tgtEl>
                                          <p:spTgt spid="3">
                                            <p:txEl>
                                              <p:pRg st="4" end="4"/>
                                            </p:txEl>
                                          </p:spTgt>
                                        </p:tgtEl>
                                        <p:attrNameLst>
                                          <p:attrName>fillcolor</p:attrName>
                                        </p:attrNameLst>
                                      </p:cBhvr>
                                      <p:by>
                                        <p:hsl h="0" s="12549" l="25098"/>
                                      </p:by>
                                    </p:animClr>
                                    <p:animClr clrSpc="hsl" dir="cw">
                                      <p:cBhvr>
                                        <p:cTn id="12" dur="500" fill="hold"/>
                                        <p:tgtEl>
                                          <p:spTgt spid="3">
                                            <p:txEl>
                                              <p:pRg st="4" end="4"/>
                                            </p:txEl>
                                          </p:spTgt>
                                        </p:tgtEl>
                                        <p:attrNameLst>
                                          <p:attrName>stroke.color</p:attrName>
                                        </p:attrNameLst>
                                      </p:cBhvr>
                                      <p:by>
                                        <p:hsl h="0" s="12549" l="25098"/>
                                      </p:by>
                                    </p:animClr>
                                    <p:set>
                                      <p:cBhvr>
                                        <p:cTn id="13" dur="500" fill="hold"/>
                                        <p:tgtEl>
                                          <p:spTgt spid="3">
                                            <p:txEl>
                                              <p:pRg st="4" end="4"/>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5" presetClass="emph" presetSubtype="0" nodeType="clickEffect">
                                  <p:stCondLst>
                                    <p:cond delay="0"/>
                                  </p:stCondLst>
                                  <p:iterate type="lt">
                                    <p:tmAbs val="25"/>
                                  </p:iterate>
                                  <p:childTnLst>
                                    <p:set>
                                      <p:cBhvr override="childStyle">
                                        <p:cTn id="17" dur="indefinite"/>
                                        <p:tgtEl>
                                          <p:spTgt spid="3">
                                            <p:txEl>
                                              <p:pRg st="5" end="5"/>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5" presetClass="emph" presetSubtype="0" nodeType="clickEffect">
                                  <p:stCondLst>
                                    <p:cond delay="0"/>
                                  </p:stCondLst>
                                  <p:iterate type="lt">
                                    <p:tmAbs val="25"/>
                                  </p:iterate>
                                  <p:childTnLst>
                                    <p:set>
                                      <p:cBhvr override="childStyle">
                                        <p:cTn id="21" dur="indefinite"/>
                                        <p:tgtEl>
                                          <p:spTgt spid="3">
                                            <p:txEl>
                                              <p:pRg st="6" end="6"/>
                                            </p:txEl>
                                          </p:spTgt>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15" presetClass="emph" presetSubtype="0" nodeType="clickEffect">
                                  <p:stCondLst>
                                    <p:cond delay="0"/>
                                  </p:stCondLst>
                                  <p:iterate type="lt">
                                    <p:tmAbs val="25"/>
                                  </p:iterate>
                                  <p:childTnLst>
                                    <p:set>
                                      <p:cBhvr override="childStyle">
                                        <p:cTn id="25" dur="indefinite"/>
                                        <p:tgtEl>
                                          <p:spTgt spid="3">
                                            <p:txEl>
                                              <p:pRg st="7" end="7"/>
                                            </p:txEl>
                                          </p:spTgt>
                                        </p:tgtEl>
                                        <p:attrNameLst>
                                          <p:attrName>style.fontWeight</p:attrName>
                                        </p:attrNameLst>
                                      </p:cBhvr>
                                      <p:to>
                                        <p:strVal val="bold"/>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3" name="Rectangle 2"/>
          <p:cNvSpPr/>
          <p:nvPr/>
        </p:nvSpPr>
        <p:spPr>
          <a:xfrm>
            <a:off x="2037806" y="1271451"/>
            <a:ext cx="6834594" cy="2831544"/>
          </a:xfrm>
          <a:prstGeom prst="rect">
            <a:avLst/>
          </a:prstGeom>
        </p:spPr>
        <p:txBody>
          <a:bodyPr wrap="square">
            <a:spAutoFit/>
          </a:bodyPr>
          <a:lstStyle/>
          <a:p>
            <a:r>
              <a:rPr lang="fr-FR" b="1" dirty="0" smtClean="0">
                <a:solidFill>
                  <a:srgbClr val="4EFFB0"/>
                </a:solidFill>
                <a:latin typeface="Chivo" panose="00000500000000000000" pitchFamily="2" charset="0"/>
              </a:rPr>
              <a:t>Pratique réflexive</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À </a:t>
            </a:r>
            <a:r>
              <a:rPr lang="fr-FR" sz="1600" dirty="0" smtClean="0">
                <a:solidFill>
                  <a:srgbClr val="1B50FF"/>
                </a:solidFill>
                <a:latin typeface="Chivo" panose="00000500000000000000" pitchFamily="2" charset="0"/>
              </a:rPr>
              <a:t>présent, si vous les souhaitez, vous pouvez faire </a:t>
            </a:r>
            <a:r>
              <a:rPr lang="fr-FR" sz="1600" dirty="0">
                <a:solidFill>
                  <a:srgbClr val="1B50FF"/>
                </a:solidFill>
                <a:latin typeface="Chivo" panose="00000500000000000000" pitchFamily="2" charset="0"/>
              </a:rPr>
              <a:t>le lien avec </a:t>
            </a:r>
            <a:r>
              <a:rPr lang="fr-FR" sz="1600" dirty="0" smtClean="0">
                <a:solidFill>
                  <a:srgbClr val="1B50FF"/>
                </a:solidFill>
                <a:latin typeface="Chivo" panose="00000500000000000000" pitchFamily="2" charset="0"/>
              </a:rPr>
              <a:t>vos pratiques professionnelles, en complétant les autres rubriques de votre Carnet </a:t>
            </a:r>
            <a:r>
              <a:rPr lang="fr-FR" sz="1600" dirty="0">
                <a:solidFill>
                  <a:srgbClr val="1B50FF"/>
                </a:solidFill>
                <a:latin typeface="Chivo" panose="00000500000000000000" pitchFamily="2" charset="0"/>
              </a:rPr>
              <a:t>de bord des </a:t>
            </a:r>
            <a:r>
              <a:rPr lang="fr-FR" sz="1600" dirty="0" smtClean="0">
                <a:solidFill>
                  <a:srgbClr val="1B50FF"/>
                </a:solidFill>
                <a:latin typeface="Chivo" panose="00000500000000000000" pitchFamily="2" charset="0"/>
              </a:rPr>
              <a:t>apprentissages CHANGE OF VIEW :</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je me sens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qui a changé dans mon regard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est-ce que j’entrevois de le mettre en pratique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que j’aurais envie d’approfondir ? »</a:t>
            </a: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2842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DC09696-8782-4BAD-8097-EF151A794B23}" type="slidenum">
              <a:rPr lang="fr-FR" smtClean="0"/>
              <a:t>2</a:t>
            </a:fld>
            <a:endParaRPr lang="fr-FR"/>
          </a:p>
        </p:txBody>
      </p:sp>
      <p:sp>
        <p:nvSpPr>
          <p:cNvPr id="10" name="ZoneTexte 9"/>
          <p:cNvSpPr txBox="1"/>
          <p:nvPr/>
        </p:nvSpPr>
        <p:spPr>
          <a:xfrm>
            <a:off x="2037806" y="1236616"/>
            <a:ext cx="6609805" cy="400110"/>
          </a:xfrm>
          <a:prstGeom prst="rect">
            <a:avLst/>
          </a:prstGeom>
          <a:noFill/>
        </p:spPr>
        <p:txBody>
          <a:bodyPr wrap="square" rtlCol="0">
            <a:spAutoFit/>
          </a:bodyPr>
          <a:lstStyle/>
          <a:p>
            <a:pPr algn="ctr"/>
            <a:r>
              <a:rPr lang="fr-FR" sz="2000" b="1" dirty="0" smtClean="0">
                <a:solidFill>
                  <a:srgbClr val="4EFFB0"/>
                </a:solidFill>
                <a:latin typeface="Chivo" panose="00000500000000000000" pitchFamily="2" charset="0"/>
              </a:rPr>
              <a:t>SOMMAIRE DE LA </a:t>
            </a:r>
            <a:r>
              <a:rPr lang="fr-FR" sz="2000" b="1" dirty="0">
                <a:solidFill>
                  <a:srgbClr val="4EFFB0"/>
                </a:solidFill>
                <a:latin typeface="Chivo" panose="00000500000000000000" pitchFamily="2" charset="0"/>
              </a:rPr>
              <a:t>SÉQUENCE </a:t>
            </a:r>
            <a:r>
              <a:rPr lang="fr-FR" sz="2000" b="1" dirty="0" smtClean="0">
                <a:solidFill>
                  <a:srgbClr val="4EFFB0"/>
                </a:solidFill>
                <a:latin typeface="Chivo" panose="00000500000000000000" pitchFamily="2" charset="0"/>
              </a:rPr>
              <a:t>PÉDAGOGIQUE :</a:t>
            </a:r>
            <a:endParaRPr lang="fr-FR" sz="1600" dirty="0" smtClean="0">
              <a:solidFill>
                <a:srgbClr val="1B50FF"/>
              </a:solidFill>
              <a:latin typeface="Chivo" panose="00000500000000000000" pitchFamily="2" charset="0"/>
            </a:endParaRPr>
          </a:p>
        </p:txBody>
      </p:sp>
      <p:graphicFrame>
        <p:nvGraphicFramePr>
          <p:cNvPr id="17" name="Tableau 16"/>
          <p:cNvGraphicFramePr>
            <a:graphicFrameLocks noGrp="1"/>
          </p:cNvGraphicFramePr>
          <p:nvPr>
            <p:extLst>
              <p:ext uri="{D42A27DB-BD31-4B8C-83A1-F6EECF244321}">
                <p14:modId xmlns:p14="http://schemas.microsoft.com/office/powerpoint/2010/main" val="109276829"/>
              </p:ext>
            </p:extLst>
          </p:nvPr>
        </p:nvGraphicFramePr>
        <p:xfrm>
          <a:off x="2217026" y="2000591"/>
          <a:ext cx="6298324" cy="423672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Entrée en matière</a:t>
                      </a:r>
                      <a:r>
                        <a:rPr lang="fr-FR" sz="1600" b="0" dirty="0" smtClean="0">
                          <a:solidFill>
                            <a:srgbClr val="1B50FF"/>
                          </a:solidFill>
                          <a:latin typeface="Chivo" panose="00000500000000000000" pitchFamily="2" charset="0"/>
                        </a:rPr>
                        <a:t> : le</a:t>
                      </a:r>
                      <a:r>
                        <a:rPr lang="fr-FR" sz="1600" b="0" baseline="0" dirty="0" smtClean="0">
                          <a:solidFill>
                            <a:srgbClr val="1B50FF"/>
                          </a:solidFill>
                          <a:latin typeface="Chivo" panose="00000500000000000000" pitchFamily="2" charset="0"/>
                        </a:rPr>
                        <a:t> plan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Pratique réflexive</a:t>
                      </a:r>
                      <a:r>
                        <a:rPr lang="fr-FR" sz="1600" b="0" dirty="0" smtClean="0">
                          <a:solidFill>
                            <a:srgbClr val="1B50FF"/>
                          </a:solidFill>
                          <a:latin typeface="Chivo" panose="00000500000000000000" pitchFamily="2" charset="0"/>
                        </a:rPr>
                        <a:t> : quelques exercices</a:t>
                      </a:r>
                      <a:r>
                        <a:rPr lang="fr-FR" sz="1600" b="0" baseline="0" dirty="0" smtClean="0">
                          <a:solidFill>
                            <a:srgbClr val="1B50FF"/>
                          </a:solidFill>
                          <a:latin typeface="Chivo" panose="00000500000000000000" pitchFamily="2" charset="0"/>
                        </a:rPr>
                        <a:t> ou bien un teaser pour vous aider à porter un regard </a:t>
                      </a:r>
                      <a:r>
                        <a:rPr lang="fr-FR" sz="1600" b="0" u="sng" dirty="0" smtClean="0">
                          <a:solidFill>
                            <a:srgbClr val="1B50FF"/>
                          </a:solidFill>
                          <a:latin typeface="Chivo" panose="00000500000000000000" pitchFamily="2" charset="0"/>
                        </a:rPr>
                        <a:t>avant</a:t>
                      </a:r>
                      <a:r>
                        <a:rPr lang="fr-FR" sz="1600" b="0" dirty="0" smtClean="0">
                          <a:solidFill>
                            <a:srgbClr val="1B50FF"/>
                          </a:solidFill>
                          <a:latin typeface="Chivo" panose="00000500000000000000" pitchFamily="2" charset="0"/>
                        </a:rPr>
                        <a:t> la découverte</a:t>
                      </a:r>
                      <a:r>
                        <a:rPr lang="fr-FR" sz="1600" b="0" baseline="0" dirty="0" smtClean="0">
                          <a:solidFill>
                            <a:srgbClr val="1B50FF"/>
                          </a:solidFill>
                          <a:latin typeface="Chivo" panose="00000500000000000000" pitchFamily="2" charset="0"/>
                        </a:rPr>
                        <a:t> de la séquence</a:t>
                      </a:r>
                      <a:r>
                        <a:rPr lang="fr-FR" sz="1600" b="0" dirty="0" smtClean="0">
                          <a:solidFill>
                            <a:srgbClr val="1B50FF"/>
                          </a:solidFill>
                          <a:latin typeface="Chivo" panose="00000500000000000000" pitchFamily="2" charset="0"/>
                        </a:rPr>
                        <a:t> (vos</a:t>
                      </a:r>
                      <a:r>
                        <a:rPr lang="fr-FR" sz="1600" b="0" baseline="0" dirty="0" smtClean="0">
                          <a:solidFill>
                            <a:srgbClr val="1B50FF"/>
                          </a:solidFill>
                          <a:latin typeface="Chivo" panose="00000500000000000000" pitchFamily="2" charset="0"/>
                        </a:rPr>
                        <a:t> pré-représentations) </a:t>
                      </a:r>
                      <a:r>
                        <a:rPr lang="fr-FR" sz="1600" b="0" u="sng" baseline="0" dirty="0" smtClean="0">
                          <a:solidFill>
                            <a:srgbClr val="1B50FF"/>
                          </a:solidFill>
                          <a:latin typeface="Chivo" panose="00000500000000000000" pitchFamily="2" charset="0"/>
                        </a:rPr>
                        <a:t>et</a:t>
                      </a:r>
                      <a:r>
                        <a:rPr lang="fr-FR" sz="1600" b="0" baseline="0" dirty="0" smtClean="0">
                          <a:solidFill>
                            <a:srgbClr val="1B50FF"/>
                          </a:solidFill>
                          <a:latin typeface="Chivo" panose="00000500000000000000" pitchFamily="2" charset="0"/>
                        </a:rPr>
                        <a:t> un temps de réflexion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 du contenu (qu’est-ce que vous avez ressenti, appris ?)</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u="sng" dirty="0" smtClean="0">
                          <a:solidFill>
                            <a:srgbClr val="1B50FF"/>
                          </a:solidFill>
                          <a:latin typeface="Chivo" panose="00000500000000000000" pitchFamily="2" charset="0"/>
                        </a:rPr>
                        <a:t>Émotion / Corps</a:t>
                      </a:r>
                      <a:r>
                        <a:rPr lang="fr-FR" sz="1600" b="0" dirty="0" smtClean="0">
                          <a:solidFill>
                            <a:srgbClr val="1B50FF"/>
                          </a:solidFill>
                          <a:latin typeface="Chivo" panose="00000500000000000000" pitchFamily="2" charset="0"/>
                        </a:rPr>
                        <a:t> : </a:t>
                      </a:r>
                      <a:r>
                        <a:rPr lang="fr-FR" sz="1600" b="0" baseline="0" dirty="0" smtClean="0">
                          <a:solidFill>
                            <a:srgbClr val="1B50FF"/>
                          </a:solidFill>
                          <a:latin typeface="Chivo" panose="00000500000000000000" pitchFamily="2" charset="0"/>
                        </a:rPr>
                        <a:t>pour une belle mise en condition, </a:t>
                      </a:r>
                      <a:r>
                        <a:rPr lang="fr-FR" sz="1600" b="0" dirty="0" smtClean="0">
                          <a:solidFill>
                            <a:srgbClr val="1B50FF"/>
                          </a:solidFill>
                          <a:latin typeface="Chivo" panose="00000500000000000000" pitchFamily="2" charset="0"/>
                        </a:rPr>
                        <a:t>un temps d’exercices de respiration</a:t>
                      </a:r>
                      <a:r>
                        <a:rPr lang="fr-FR" sz="1600" b="0" baseline="0" dirty="0" smtClean="0">
                          <a:solidFill>
                            <a:srgbClr val="1B50FF"/>
                          </a:solidFill>
                          <a:latin typeface="Chivo" panose="00000500000000000000" pitchFamily="2" charset="0"/>
                        </a:rPr>
                        <a:t> proposé </a:t>
                      </a:r>
                      <a:r>
                        <a:rPr lang="fr-FR" sz="1600" b="0" u="sng" baseline="0" dirty="0" smtClean="0">
                          <a:solidFill>
                            <a:srgbClr val="1B50FF"/>
                          </a:solidFill>
                          <a:latin typeface="Chivo" panose="00000500000000000000" pitchFamily="2" charset="0"/>
                        </a:rPr>
                        <a:t>avant</a:t>
                      </a:r>
                      <a:r>
                        <a:rPr lang="fr-FR" sz="1600" b="0" baseline="0" dirty="0" smtClean="0">
                          <a:solidFill>
                            <a:srgbClr val="1B50FF"/>
                          </a:solidFill>
                          <a:latin typeface="Chivo" panose="00000500000000000000" pitchFamily="2" charset="0"/>
                        </a:rPr>
                        <a:t> et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Concept</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 contenu</a:t>
                      </a:r>
                      <a:r>
                        <a:rPr lang="fr-FR" sz="1600" b="0" baseline="0" dirty="0" smtClean="0">
                          <a:solidFill>
                            <a:srgbClr val="1B50FF"/>
                          </a:solidFill>
                          <a:latin typeface="Chivo" panose="00000500000000000000" pitchFamily="2" charset="0"/>
                        </a:rPr>
                        <a:t>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Temps d’appropriation</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les exercices</a:t>
                      </a:r>
                      <a:r>
                        <a:rPr lang="fr-FR" sz="1600" b="0" baseline="0" dirty="0" smtClean="0">
                          <a:solidFill>
                            <a:srgbClr val="1B50FF"/>
                          </a:solidFill>
                          <a:latin typeface="Chivo" panose="00000500000000000000" pitchFamily="2" charset="0"/>
                        </a:rPr>
                        <a:t> et leurs corrigés</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8" name="Ellipse 17"/>
          <p:cNvSpPr/>
          <p:nvPr/>
        </p:nvSpPr>
        <p:spPr>
          <a:xfrm>
            <a:off x="2340178" y="2046237"/>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340177" y="2601010"/>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340177" y="3915532"/>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2336039" y="4713708"/>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336039" y="5251956"/>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3" name="Rectangle 2"/>
          <p:cNvSpPr/>
          <p:nvPr/>
        </p:nvSpPr>
        <p:spPr>
          <a:xfrm>
            <a:off x="2020389" y="1436914"/>
            <a:ext cx="6852011" cy="2339102"/>
          </a:xfrm>
          <a:prstGeom prst="rect">
            <a:avLst/>
          </a:prstGeom>
        </p:spPr>
        <p:txBody>
          <a:bodyPr wrap="square">
            <a:spAutoFit/>
          </a:bodyPr>
          <a:lstStyle/>
          <a:p>
            <a:r>
              <a:rPr lang="fr-FR" b="1" dirty="0" smtClean="0">
                <a:solidFill>
                  <a:srgbClr val="4EFFB0"/>
                </a:solidFill>
                <a:latin typeface="Chivo" panose="00000500000000000000" pitchFamily="2" charset="0"/>
              </a:rPr>
              <a:t>Temps de respiration</a:t>
            </a:r>
          </a:p>
          <a:p>
            <a:endParaRPr lang="fr-FR" sz="1600" dirty="0">
              <a:solidFill>
                <a:srgbClr val="1B50FF"/>
              </a:solidFill>
              <a:latin typeface="Chivo" panose="00000500000000000000" pitchFamily="2" charset="0"/>
            </a:endParaRPr>
          </a:p>
          <a:p>
            <a:r>
              <a:rPr lang="fr-BE" sz="1600" dirty="0" smtClean="0">
                <a:solidFill>
                  <a:srgbClr val="1B50FF"/>
                </a:solidFill>
                <a:latin typeface="Chivo" panose="00000500000000000000" pitchFamily="2" charset="0"/>
              </a:rPr>
              <a:t>Pour terminer cette séquence pédagogique, nous </a:t>
            </a:r>
            <a:r>
              <a:rPr lang="fr-BE" sz="1600" dirty="0">
                <a:solidFill>
                  <a:srgbClr val="1B50FF"/>
                </a:solidFill>
                <a:latin typeface="Chivo" panose="00000500000000000000" pitchFamily="2" charset="0"/>
              </a:rPr>
              <a:t>vous </a:t>
            </a:r>
            <a:r>
              <a:rPr lang="fr-BE" sz="1600" dirty="0" smtClean="0">
                <a:solidFill>
                  <a:srgbClr val="1B50FF"/>
                </a:solidFill>
                <a:latin typeface="Chivo" panose="00000500000000000000" pitchFamily="2" charset="0"/>
              </a:rPr>
              <a:t>proposons de prendre encore un temps de </a:t>
            </a:r>
            <a:r>
              <a:rPr lang="fr-BE" sz="1600" dirty="0">
                <a:solidFill>
                  <a:srgbClr val="1B50FF"/>
                </a:solidFill>
                <a:latin typeface="Chivo" panose="00000500000000000000" pitchFamily="2" charset="0"/>
              </a:rPr>
              <a:t>respiration d’une durée de 5-10 minutes, en suivant les consignes </a:t>
            </a:r>
            <a:r>
              <a:rPr lang="fr-BE" sz="1600" dirty="0" smtClean="0">
                <a:solidFill>
                  <a:srgbClr val="1B50FF"/>
                </a:solidFill>
                <a:latin typeface="Chivo" panose="00000500000000000000" pitchFamily="2" charset="0"/>
              </a:rPr>
              <a:t>suivantes.</a:t>
            </a:r>
          </a:p>
          <a:p>
            <a:endParaRPr lang="fr-BE" sz="1600" dirty="0" smtClean="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P</a:t>
            </a:r>
            <a:r>
              <a:rPr lang="fr-BE" sz="1600" dirty="0" smtClean="0">
                <a:solidFill>
                  <a:srgbClr val="1B50FF"/>
                </a:solidFill>
                <a:latin typeface="Chivo" panose="00000500000000000000" pitchFamily="2" charset="0"/>
              </a:rPr>
              <a:t>our </a:t>
            </a:r>
            <a:r>
              <a:rPr lang="fr-BE" sz="1600" dirty="0" smtClean="0">
                <a:solidFill>
                  <a:srgbClr val="1B50FF"/>
                </a:solidFill>
                <a:latin typeface="Chivo" panose="00000500000000000000" pitchFamily="2" charset="0"/>
              </a:rPr>
              <a:t>découvrir la </a:t>
            </a:r>
            <a:r>
              <a:rPr lang="fr-BE" sz="1600" dirty="0">
                <a:solidFill>
                  <a:srgbClr val="1B50FF"/>
                </a:solidFill>
                <a:latin typeface="Chivo" panose="00000500000000000000" pitchFamily="2" charset="0"/>
              </a:rPr>
              <a:t>consigne, cliquez ici</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a:t>
            </a:r>
          </a:p>
          <a:p>
            <a:endParaRPr lang="fr-BE"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 </a:t>
            </a:r>
            <a:endParaRPr lang="fr-FR" sz="700" b="1" dirty="0">
              <a:solidFill>
                <a:srgbClr val="1B50FF"/>
              </a:solidFill>
              <a:latin typeface="Chivo" panose="00000500000000000000" pitchFamily="2" charset="0"/>
            </a:endParaRPr>
          </a:p>
        </p:txBody>
      </p:sp>
      <p:pic>
        <p:nvPicPr>
          <p:cNvPr id="4" name="4.Le Panier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890610"/>
            <a:ext cx="487363" cy="487363"/>
          </a:xfrm>
          <a:prstGeom prst="rect">
            <a:avLst/>
          </a:prstGeom>
        </p:spPr>
      </p:pic>
    </p:spTree>
    <p:extLst>
      <p:ext uri="{BB962C8B-B14F-4D97-AF65-F5344CB8AC3E}">
        <p14:creationId xmlns:p14="http://schemas.microsoft.com/office/powerpoint/2010/main" val="2060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3</a:t>
            </a:fld>
            <a:endParaRPr lang="fr-FR"/>
          </a:p>
        </p:txBody>
      </p:sp>
      <p:sp>
        <p:nvSpPr>
          <p:cNvPr id="7" name="Rectangle 6"/>
          <p:cNvSpPr/>
          <p:nvPr/>
        </p:nvSpPr>
        <p:spPr>
          <a:xfrm>
            <a:off x="2040527" y="1401468"/>
            <a:ext cx="6831874" cy="3970318"/>
          </a:xfrm>
          <a:prstGeom prst="rect">
            <a:avLst/>
          </a:prstGeom>
        </p:spPr>
        <p:txBody>
          <a:bodyPr wrap="square">
            <a:spAutoFit/>
          </a:bodyPr>
          <a:lstStyle/>
          <a:p>
            <a:r>
              <a:rPr lang="fr-BE" dirty="0" smtClean="0">
                <a:solidFill>
                  <a:srgbClr val="1B50FF"/>
                </a:solidFill>
                <a:latin typeface="Chivo" panose="00000500000000000000" pitchFamily="2" charset="0"/>
              </a:rPr>
              <a:t>Et </a:t>
            </a:r>
            <a:r>
              <a:rPr lang="fr-BE" dirty="0">
                <a:solidFill>
                  <a:srgbClr val="1B50FF"/>
                </a:solidFill>
                <a:latin typeface="Chivo" panose="00000500000000000000" pitchFamily="2" charset="0"/>
              </a:rPr>
              <a:t>maintenant</a:t>
            </a:r>
            <a:r>
              <a:rPr lang="fr-BE" dirty="0" smtClean="0">
                <a:solidFill>
                  <a:srgbClr val="1B50FF"/>
                </a:solidFill>
                <a:latin typeface="Chivo" panose="00000500000000000000" pitchFamily="2" charset="0"/>
              </a:rPr>
              <a:t>,</a:t>
            </a:r>
          </a:p>
          <a:p>
            <a:endParaRPr lang="fr-BE"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Munissez-vous de </a:t>
            </a:r>
            <a:r>
              <a:rPr lang="fr-BE" dirty="0">
                <a:solidFill>
                  <a:srgbClr val="1B50FF"/>
                </a:solidFill>
                <a:latin typeface="Chivo" panose="00000500000000000000" pitchFamily="2" charset="0"/>
              </a:rPr>
              <a:t>votre </a:t>
            </a:r>
            <a:r>
              <a:rPr lang="fr-BE" b="1" dirty="0">
                <a:solidFill>
                  <a:srgbClr val="1B50FF"/>
                </a:solidFill>
                <a:latin typeface="Chivo" panose="00000500000000000000" pitchFamily="2" charset="0"/>
              </a:rPr>
              <a:t>Carnet de bord des </a:t>
            </a:r>
            <a:r>
              <a:rPr lang="fr-BE" b="1" dirty="0" smtClean="0">
                <a:solidFill>
                  <a:srgbClr val="1B50FF"/>
                </a:solidFill>
                <a:latin typeface="Chivo" panose="00000500000000000000" pitchFamily="2" charset="0"/>
              </a:rPr>
              <a:t>apprentissages</a:t>
            </a:r>
            <a:r>
              <a:rPr lang="fr-BE" b="1" dirty="0">
                <a:solidFill>
                  <a:srgbClr val="1B50FF"/>
                </a:solidFill>
                <a:latin typeface="Chivo" panose="00000500000000000000" pitchFamily="2" charset="0"/>
              </a:rPr>
              <a:t> </a:t>
            </a:r>
            <a:r>
              <a:rPr lang="fr-BE" b="1" dirty="0" smtClean="0">
                <a:solidFill>
                  <a:srgbClr val="1B50FF"/>
                </a:solidFill>
                <a:latin typeface="Chivo" panose="00000500000000000000" pitchFamily="2" charset="0"/>
              </a:rPr>
              <a:t>CHANGE </a:t>
            </a:r>
            <a:r>
              <a:rPr lang="fr-BE" b="1" smtClean="0">
                <a:solidFill>
                  <a:srgbClr val="1B50FF"/>
                </a:solidFill>
                <a:latin typeface="Chivo" panose="00000500000000000000" pitchFamily="2" charset="0"/>
              </a:rPr>
              <a:t>OF VIEW</a:t>
            </a:r>
            <a:r>
              <a:rPr lang="fr-BE" smtClean="0">
                <a:solidFill>
                  <a:srgbClr val="1B50FF"/>
                </a:solidFill>
                <a:latin typeface="Chivo" panose="00000500000000000000" pitchFamily="2" charset="0"/>
              </a:rPr>
              <a:t>.</a:t>
            </a:r>
          </a:p>
          <a:p>
            <a:endParaRPr lang="fr-BE" dirty="0">
              <a:solidFill>
                <a:srgbClr val="C00000"/>
              </a:solidFill>
              <a:latin typeface="Chivo" panose="00000500000000000000" pitchFamily="2" charset="0"/>
            </a:endParaRPr>
          </a:p>
          <a:p>
            <a:r>
              <a:rPr lang="fr-BE" b="1" dirty="0" smtClean="0">
                <a:solidFill>
                  <a:srgbClr val="1B50FF"/>
                </a:solidFill>
                <a:latin typeface="Chivo" panose="00000500000000000000" pitchFamily="2" charset="0"/>
              </a:rPr>
              <a:t>Le Carnet CHANGE OF VIEW, qu’est-ce que c’est ?</a:t>
            </a:r>
          </a:p>
          <a:p>
            <a:endParaRPr lang="fr-BE" dirty="0" smtClean="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C’est votre compagnon de route tout au long de votre découverte du Référentiel sur l’</a:t>
            </a:r>
            <a:r>
              <a:rPr lang="fr-BE" dirty="0" err="1" smtClean="0">
                <a:solidFill>
                  <a:srgbClr val="1B50FF"/>
                </a:solidFill>
                <a:latin typeface="Chivo" panose="00000500000000000000" pitchFamily="2" charset="0"/>
              </a:rPr>
              <a:t>empowerment</a:t>
            </a:r>
            <a:r>
              <a:rPr lang="fr-BE" dirty="0" smtClean="0">
                <a:solidFill>
                  <a:srgbClr val="1B50FF"/>
                </a:solidFill>
                <a:latin typeface="Chivo" panose="00000500000000000000" pitchFamily="2" charset="0"/>
              </a:rPr>
              <a:t>. Il contient des rubriques qui vous permettent de structurer vos prises de notes : vos pré-représentations des thématiques abordées, vos notes prises pendant la lecture du contenu, vos solutions aux exercices, vos ressentis et vos conclusions.</a:t>
            </a: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a:p>
        </p:txBody>
      </p:sp>
      <p:sp>
        <p:nvSpPr>
          <p:cNvPr id="3" name="Rectangle 2"/>
          <p:cNvSpPr/>
          <p:nvPr/>
        </p:nvSpPr>
        <p:spPr>
          <a:xfrm>
            <a:off x="2010529" y="1360456"/>
            <a:ext cx="6978769" cy="923330"/>
          </a:xfrm>
          <a:prstGeom prst="rect">
            <a:avLst/>
          </a:prstGeom>
        </p:spPr>
        <p:txBody>
          <a:bodyPr wrap="square">
            <a:spAutoFit/>
          </a:bodyPr>
          <a:lstStyle/>
          <a:p>
            <a:r>
              <a:rPr lang="fr-BE" dirty="0">
                <a:solidFill>
                  <a:srgbClr val="1B50FF"/>
                </a:solidFill>
                <a:latin typeface="Chivo" panose="00000500000000000000" pitchFamily="2" charset="0"/>
              </a:rPr>
              <a:t>Cette séquence aborde les principes sur lesquels s’appuient les </a:t>
            </a:r>
            <a:r>
              <a:rPr lang="fr-FR" b="1" dirty="0">
                <a:solidFill>
                  <a:srgbClr val="1B50FF"/>
                </a:solidFill>
                <a:latin typeface="Chivo" panose="00000500000000000000" pitchFamily="2" charset="0"/>
              </a:rPr>
              <a:t>droits culturels</a:t>
            </a:r>
            <a:r>
              <a:rPr lang="fr-BE" dirty="0">
                <a:solidFill>
                  <a:srgbClr val="1B50FF"/>
                </a:solidFill>
                <a:latin typeface="Chivo" panose="00000500000000000000" pitchFamily="2" charset="0"/>
              </a:rPr>
              <a:t>, et les spécificités d’un accompagnement respectueux des </a:t>
            </a:r>
            <a:r>
              <a:rPr lang="fr-FR" dirty="0">
                <a:solidFill>
                  <a:srgbClr val="1B50FF"/>
                </a:solidFill>
                <a:latin typeface="Chivo" panose="00000500000000000000" pitchFamily="2" charset="0"/>
              </a:rPr>
              <a:t>droits culturels</a:t>
            </a:r>
            <a:r>
              <a:rPr lang="fr-BE" dirty="0">
                <a:solidFill>
                  <a:srgbClr val="1B50FF"/>
                </a:solidFill>
                <a:latin typeface="Chivo" panose="00000500000000000000" pitchFamily="2" charset="0"/>
              </a:rPr>
              <a:t>.</a:t>
            </a:r>
          </a:p>
        </p:txBody>
      </p:sp>
      <p:sp>
        <p:nvSpPr>
          <p:cNvPr id="10" name="Ellipse 9"/>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Entrée en matière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526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7" name="Ellipse 6"/>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
        <p:nvSpPr>
          <p:cNvPr id="10" name="Rectangle 9"/>
          <p:cNvSpPr/>
          <p:nvPr/>
        </p:nvSpPr>
        <p:spPr>
          <a:xfrm>
            <a:off x="2061714" y="1407822"/>
            <a:ext cx="6728604" cy="2862322"/>
          </a:xfrm>
          <a:prstGeom prst="rect">
            <a:avLst/>
          </a:prstGeom>
        </p:spPr>
        <p:txBody>
          <a:bodyPr wrap="square">
            <a:spAutoFit/>
          </a:bodyPr>
          <a:lstStyle/>
          <a:p>
            <a:r>
              <a:rPr lang="fr-BE" b="1" dirty="0">
                <a:solidFill>
                  <a:srgbClr val="1B50FF"/>
                </a:solidFill>
                <a:latin typeface="Chivo" panose="00000500000000000000" pitchFamily="2" charset="0"/>
              </a:rPr>
              <a:t>Les questions suivantes ne donnent pas lieu à une correction :</a:t>
            </a:r>
          </a:p>
          <a:p>
            <a:endParaRPr lang="fr-FR" dirty="0">
              <a:solidFill>
                <a:srgbClr val="1B50FF"/>
              </a:solidFill>
              <a:latin typeface="Chivo" panose="00000500000000000000" pitchFamily="2" charset="0"/>
            </a:endParaRPr>
          </a:p>
          <a:p>
            <a:r>
              <a:rPr lang="fr-BE" i="1" dirty="0" smtClean="0">
                <a:solidFill>
                  <a:srgbClr val="1B50FF"/>
                </a:solidFill>
                <a:latin typeface="Chivo" panose="00000500000000000000" pitchFamily="2" charset="0"/>
              </a:rPr>
              <a:t>Citez </a:t>
            </a:r>
            <a:r>
              <a:rPr lang="fr-BE" i="1" dirty="0">
                <a:solidFill>
                  <a:srgbClr val="1B50FF"/>
                </a:solidFill>
                <a:latin typeface="Chivo" panose="00000500000000000000" pitchFamily="2" charset="0"/>
              </a:rPr>
              <a:t>trois composantes de la </a:t>
            </a:r>
            <a:r>
              <a:rPr lang="fr-BE" i="1" dirty="0" smtClean="0">
                <a:solidFill>
                  <a:srgbClr val="1B50FF"/>
                </a:solidFill>
                <a:latin typeface="Chivo" panose="00000500000000000000" pitchFamily="2" charset="0"/>
              </a:rPr>
              <a:t>culture. </a:t>
            </a:r>
          </a:p>
          <a:p>
            <a:pPr marL="342900" indent="-342900">
              <a:buAutoNum type="arabicPeriod"/>
            </a:pPr>
            <a:endParaRPr lang="fr-FR" i="1" dirty="0">
              <a:solidFill>
                <a:srgbClr val="1B50FF"/>
              </a:solidFill>
              <a:latin typeface="Chivo" panose="00000500000000000000" pitchFamily="2" charset="0"/>
            </a:endParaRPr>
          </a:p>
          <a:p>
            <a:r>
              <a:rPr lang="fr-BE" i="1" dirty="0" smtClean="0">
                <a:solidFill>
                  <a:srgbClr val="1B50FF"/>
                </a:solidFill>
                <a:latin typeface="Chivo" panose="00000500000000000000" pitchFamily="2" charset="0"/>
              </a:rPr>
              <a:t>Citez </a:t>
            </a:r>
            <a:r>
              <a:rPr lang="fr-BE" i="1" dirty="0">
                <a:solidFill>
                  <a:srgbClr val="1B50FF"/>
                </a:solidFill>
                <a:latin typeface="Chivo" panose="00000500000000000000" pitchFamily="2" charset="0"/>
              </a:rPr>
              <a:t>deux principes sur lesquels s’appuient les </a:t>
            </a:r>
            <a:r>
              <a:rPr lang="fr-FR" i="1" dirty="0">
                <a:solidFill>
                  <a:srgbClr val="1B50FF"/>
                </a:solidFill>
                <a:latin typeface="Chivo" panose="00000500000000000000" pitchFamily="2" charset="0"/>
              </a:rPr>
              <a:t>droits </a:t>
            </a:r>
            <a:r>
              <a:rPr lang="fr-FR" i="1" dirty="0" smtClean="0">
                <a:solidFill>
                  <a:srgbClr val="1B50FF"/>
                </a:solidFill>
                <a:latin typeface="Chivo" panose="00000500000000000000" pitchFamily="2" charset="0"/>
              </a:rPr>
              <a:t>culturels</a:t>
            </a:r>
            <a:r>
              <a:rPr lang="fr-BE" i="1" dirty="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fr-BE" i="1" dirty="0" smtClean="0">
                <a:solidFill>
                  <a:srgbClr val="1B50FF"/>
                </a:solidFill>
                <a:latin typeface="Chivo" panose="00000500000000000000" pitchFamily="2" charset="0"/>
              </a:rPr>
              <a:t>Comment </a:t>
            </a:r>
            <a:r>
              <a:rPr lang="fr-BE" i="1" dirty="0">
                <a:solidFill>
                  <a:srgbClr val="1B50FF"/>
                </a:solidFill>
                <a:latin typeface="Chivo" panose="00000500000000000000" pitchFamily="2" charset="0"/>
              </a:rPr>
              <a:t>prendre en compte la culture dans un processus d’accompagnement ? </a:t>
            </a:r>
          </a:p>
        </p:txBody>
      </p:sp>
    </p:spTree>
    <p:extLst>
      <p:ext uri="{BB962C8B-B14F-4D97-AF65-F5344CB8AC3E}">
        <p14:creationId xmlns:p14="http://schemas.microsoft.com/office/powerpoint/2010/main" val="30490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585323"/>
          </a:xfrm>
          <a:prstGeom prst="rect">
            <a:avLst/>
          </a:prstGeom>
        </p:spPr>
        <p:txBody>
          <a:bodyPr wrap="square">
            <a:spAutoFit/>
          </a:bodyPr>
          <a:lstStyle/>
          <a:p>
            <a:r>
              <a:rPr lang="fr-FR" b="1" dirty="0">
                <a:solidFill>
                  <a:srgbClr val="4EFFB0"/>
                </a:solidFill>
                <a:latin typeface="Chivo" panose="00000500000000000000" pitchFamily="2" charset="0"/>
              </a:rPr>
              <a:t>Mise en </a:t>
            </a:r>
            <a:r>
              <a:rPr lang="fr-FR" b="1" dirty="0" smtClean="0">
                <a:solidFill>
                  <a:srgbClr val="4EFFB0"/>
                </a:solidFill>
                <a:latin typeface="Chivo" panose="00000500000000000000" pitchFamily="2" charset="0"/>
              </a:rPr>
              <a:t>condition</a:t>
            </a:r>
          </a:p>
          <a:p>
            <a:endParaRPr lang="fr-FR" i="1"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Pour </a:t>
            </a:r>
            <a:r>
              <a:rPr lang="fr-BE" dirty="0">
                <a:solidFill>
                  <a:srgbClr val="1B50FF"/>
                </a:solidFill>
                <a:latin typeface="Chivo" panose="00000500000000000000" pitchFamily="2" charset="0"/>
              </a:rPr>
              <a:t>vous mettre en </a:t>
            </a:r>
            <a:r>
              <a:rPr lang="fr-BE" dirty="0" smtClean="0">
                <a:solidFill>
                  <a:srgbClr val="1B50FF"/>
                </a:solidFill>
                <a:latin typeface="Chivo" panose="00000500000000000000" pitchFamily="2" charset="0"/>
              </a:rPr>
              <a:t>condition </a:t>
            </a:r>
            <a:r>
              <a:rPr lang="fr-BE" dirty="0">
                <a:solidFill>
                  <a:srgbClr val="1B50FF"/>
                </a:solidFill>
                <a:latin typeface="Chivo" panose="00000500000000000000" pitchFamily="2" charset="0"/>
              </a:rPr>
              <a:t>d’apprentissage, nous vous </a:t>
            </a:r>
            <a:r>
              <a:rPr lang="fr-BE" dirty="0" smtClean="0">
                <a:solidFill>
                  <a:srgbClr val="1B50FF"/>
                </a:solidFill>
                <a:latin typeface="Chivo" panose="00000500000000000000" pitchFamily="2" charset="0"/>
              </a:rPr>
              <a:t>proposons des </a:t>
            </a:r>
            <a:r>
              <a:rPr lang="fr-BE" dirty="0">
                <a:solidFill>
                  <a:srgbClr val="1B50FF"/>
                </a:solidFill>
                <a:latin typeface="Chivo" panose="00000500000000000000" pitchFamily="2" charset="0"/>
              </a:rPr>
              <a:t>exercices de respiration d’une durée de 5-10 </a:t>
            </a:r>
            <a:r>
              <a:rPr lang="fr-BE" dirty="0" smtClean="0">
                <a:solidFill>
                  <a:srgbClr val="1B50FF"/>
                </a:solidFill>
                <a:latin typeface="Chivo" panose="00000500000000000000" pitchFamily="2" charset="0"/>
              </a:rPr>
              <a:t>minutes. </a:t>
            </a:r>
            <a:endParaRPr lang="fr-BE" dirty="0" smtClean="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Pour </a:t>
            </a:r>
            <a:r>
              <a:rPr lang="fr-BE" dirty="0" smtClean="0">
                <a:solidFill>
                  <a:srgbClr val="1B50FF"/>
                </a:solidFill>
                <a:latin typeface="Chivo" panose="00000500000000000000" pitchFamily="2" charset="0"/>
              </a:rPr>
              <a:t>découvrir les </a:t>
            </a:r>
            <a:r>
              <a:rPr lang="fr-BE" dirty="0">
                <a:solidFill>
                  <a:srgbClr val="1B50FF"/>
                </a:solidFill>
                <a:latin typeface="Chivo" panose="00000500000000000000" pitchFamily="2" charset="0"/>
              </a:rPr>
              <a:t>exercices, cliquez </a:t>
            </a:r>
            <a:r>
              <a:rPr lang="fr-BE" dirty="0" smtClean="0">
                <a:solidFill>
                  <a:srgbClr val="1B50FF"/>
                </a:solidFill>
                <a:latin typeface="Chivo" panose="00000500000000000000" pitchFamily="2" charset="0"/>
              </a:rPr>
              <a:t>ici :</a:t>
            </a:r>
          </a:p>
          <a:p>
            <a:endParaRPr lang="fr-FR" dirty="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2.Respiration Complète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85371" y="3086553"/>
            <a:ext cx="487363" cy="487363"/>
          </a:xfrm>
          <a:prstGeom prst="rect">
            <a:avLst/>
          </a:prstGeom>
        </p:spPr>
      </p:pic>
    </p:spTree>
    <p:extLst>
      <p:ext uri="{BB962C8B-B14F-4D97-AF65-F5344CB8AC3E}">
        <p14:creationId xmlns:p14="http://schemas.microsoft.com/office/powerpoint/2010/main" val="33369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5" name="Rectangle 4"/>
          <p:cNvSpPr/>
          <p:nvPr/>
        </p:nvSpPr>
        <p:spPr>
          <a:xfrm>
            <a:off x="2040527" y="1401468"/>
            <a:ext cx="6831874" cy="1200329"/>
          </a:xfrm>
          <a:prstGeom prst="rect">
            <a:avLst/>
          </a:prstGeom>
        </p:spPr>
        <p:txBody>
          <a:bodyPr wrap="square">
            <a:spAutoFit/>
          </a:bodyPr>
          <a:lstStyle/>
          <a:p>
            <a:r>
              <a:rPr lang="fr-FR" b="1" dirty="0" smtClean="0">
                <a:solidFill>
                  <a:srgbClr val="4EFFB0"/>
                </a:solidFill>
                <a:latin typeface="Chivo" panose="00000500000000000000" pitchFamily="2" charset="0"/>
              </a:rPr>
              <a:t>Apprentissage sur le principe des droits culturels</a:t>
            </a:r>
          </a:p>
          <a:p>
            <a:endParaRPr lang="fr-FR" dirty="0" smtClean="0">
              <a:solidFill>
                <a:srgbClr val="C00000"/>
              </a:solidFill>
              <a:latin typeface="Chivo" panose="00000500000000000000" pitchFamily="2" charset="0"/>
            </a:endParaRPr>
          </a:p>
          <a:p>
            <a:r>
              <a:rPr lang="fr-BE" dirty="0" smtClean="0">
                <a:solidFill>
                  <a:srgbClr val="1B50FF"/>
                </a:solidFill>
                <a:latin typeface="Chivo" panose="00000500000000000000" pitchFamily="2" charset="0"/>
              </a:rPr>
              <a:t>À </a:t>
            </a:r>
            <a:r>
              <a:rPr lang="fr-BE" dirty="0">
                <a:solidFill>
                  <a:srgbClr val="1B50FF"/>
                </a:solidFill>
                <a:latin typeface="Chivo" panose="00000500000000000000" pitchFamily="2" charset="0"/>
              </a:rPr>
              <a:t>l’issue de la présentation qui </a:t>
            </a:r>
            <a:r>
              <a:rPr lang="fr-BE" dirty="0" smtClean="0">
                <a:solidFill>
                  <a:srgbClr val="1B50FF"/>
                </a:solidFill>
                <a:latin typeface="Chivo" panose="00000500000000000000" pitchFamily="2" charset="0"/>
              </a:rPr>
              <a:t>suit, </a:t>
            </a:r>
            <a:r>
              <a:rPr lang="fr-BE" dirty="0">
                <a:solidFill>
                  <a:srgbClr val="1B50FF"/>
                </a:solidFill>
                <a:latin typeface="Chivo" panose="00000500000000000000" pitchFamily="2" charset="0"/>
              </a:rPr>
              <a:t>nous </a:t>
            </a:r>
            <a:r>
              <a:rPr lang="fr-BE" dirty="0" smtClean="0">
                <a:solidFill>
                  <a:srgbClr val="1B50FF"/>
                </a:solidFill>
                <a:latin typeface="Chivo" panose="00000500000000000000" pitchFamily="2" charset="0"/>
              </a:rPr>
              <a:t>vous proposons de tester </a:t>
            </a:r>
            <a:r>
              <a:rPr lang="fr-BE" dirty="0">
                <a:solidFill>
                  <a:srgbClr val="1B50FF"/>
                </a:solidFill>
                <a:latin typeface="Chivo" panose="00000500000000000000" pitchFamily="2" charset="0"/>
              </a:rPr>
              <a:t>vos connaissances </a:t>
            </a:r>
            <a:r>
              <a:rPr lang="fr-BE" dirty="0" smtClean="0">
                <a:solidFill>
                  <a:srgbClr val="1B50FF"/>
                </a:solidFill>
                <a:latin typeface="Chivo" panose="00000500000000000000" pitchFamily="2" charset="0"/>
              </a:rPr>
              <a:t>sur un mode ludique</a:t>
            </a:r>
            <a:r>
              <a:rPr lang="fr-FR" dirty="0" smtClean="0">
                <a:solidFill>
                  <a:srgbClr val="1B50FF"/>
                </a:solidFill>
                <a:latin typeface="Chivo" panose="00000500000000000000" pitchFamily="2" charset="0"/>
              </a:rPr>
              <a:t>.</a:t>
            </a:r>
            <a:endParaRPr lang="fr-BE"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4519699"/>
          </a:xfrm>
          <a:prstGeom prst="rect">
            <a:avLst/>
          </a:prstGeom>
        </p:spPr>
        <p:txBody>
          <a:bodyPr wrap="square">
            <a:spAutoFit/>
          </a:bodyPr>
          <a:lstStyle/>
          <a:p>
            <a:pPr>
              <a:lnSpc>
                <a:spcPct val="105000"/>
              </a:lnSpc>
              <a:spcAft>
                <a:spcPts val="0"/>
              </a:spcAft>
            </a:pPr>
            <a:r>
              <a:rPr lang="fr-FR" b="1" dirty="0" smtClean="0">
                <a:solidFill>
                  <a:srgbClr val="4EFFB0"/>
                </a:solidFill>
                <a:latin typeface="Chivo" panose="00000500000000000000" pitchFamily="2" charset="0"/>
                <a:ea typeface="Arial Unicode MS"/>
              </a:rPr>
              <a:t>Trois </a:t>
            </a:r>
            <a:r>
              <a:rPr lang="fr-FR" b="1" dirty="0">
                <a:solidFill>
                  <a:srgbClr val="4EFFB0"/>
                </a:solidFill>
                <a:latin typeface="Chivo" panose="00000500000000000000" pitchFamily="2" charset="0"/>
                <a:ea typeface="Arial Unicode MS"/>
              </a:rPr>
              <a:t>principes :</a:t>
            </a:r>
          </a:p>
          <a:p>
            <a:pPr>
              <a:lnSpc>
                <a:spcPct val="105000"/>
              </a:lnSpc>
              <a:spcAft>
                <a:spcPts val="0"/>
              </a:spcAft>
            </a:pPr>
            <a:endParaRPr lang="fr-FR" sz="1600" b="1" dirty="0">
              <a:solidFill>
                <a:srgbClr val="1B50FF"/>
              </a:solidFill>
              <a:latin typeface="Chivo" panose="00000500000000000000" pitchFamily="2" charset="0"/>
              <a:ea typeface="Arial Unicode MS"/>
            </a:endParaRPr>
          </a:p>
          <a:p>
            <a:pPr>
              <a:lnSpc>
                <a:spcPct val="105000"/>
              </a:lnSpc>
              <a:spcAft>
                <a:spcPts val="0"/>
              </a:spcAft>
            </a:pPr>
            <a:r>
              <a:rPr lang="fr-FR" sz="1600" dirty="0">
                <a:solidFill>
                  <a:srgbClr val="1B50FF"/>
                </a:solidFill>
                <a:latin typeface="Chivo" panose="00000500000000000000" pitchFamily="2" charset="0"/>
                <a:ea typeface="Arial Unicode MS"/>
              </a:rPr>
              <a:t>Les droits culturels qui s’inscrivent dans les droits humains fondamentaux affirment que : </a:t>
            </a:r>
          </a:p>
          <a:p>
            <a:pPr lvl="0">
              <a:lnSpc>
                <a:spcPct val="105000"/>
              </a:lnSpc>
            </a:pPr>
            <a:r>
              <a:rPr lang="fr-FR" sz="1600" dirty="0" smtClean="0">
                <a:solidFill>
                  <a:srgbClr val="1B50FF"/>
                </a:solidFill>
                <a:latin typeface="Chivo" panose="00000500000000000000" pitchFamily="2" charset="0"/>
                <a:ea typeface="Arial Unicode MS"/>
              </a:rPr>
              <a:t>1</a:t>
            </a:r>
            <a:r>
              <a:rPr lang="fr-FR" sz="1600" dirty="0">
                <a:solidFill>
                  <a:srgbClr val="1B50FF"/>
                </a:solidFill>
                <a:latin typeface="Chivo" panose="00000500000000000000" pitchFamily="2" charset="0"/>
                <a:ea typeface="Arial Unicode MS"/>
              </a:rPr>
              <a:t>. chaque personne est porteuse de culture ; </a:t>
            </a:r>
          </a:p>
          <a:p>
            <a:pPr lvl="0">
              <a:lnSpc>
                <a:spcPct val="105000"/>
              </a:lnSpc>
            </a:pPr>
            <a:r>
              <a:rPr lang="fr-FR" sz="1600" dirty="0" smtClean="0">
                <a:solidFill>
                  <a:srgbClr val="1B50FF"/>
                </a:solidFill>
                <a:latin typeface="Chivo" panose="00000500000000000000" pitchFamily="2" charset="0"/>
                <a:ea typeface="Arial Unicode MS"/>
              </a:rPr>
              <a:t>2</a:t>
            </a:r>
            <a:r>
              <a:rPr lang="fr-FR" sz="1600" dirty="0">
                <a:solidFill>
                  <a:srgbClr val="1B50FF"/>
                </a:solidFill>
                <a:latin typeface="Chivo" panose="00000500000000000000" pitchFamily="2" charset="0"/>
                <a:ea typeface="Arial Unicode MS"/>
              </a:rPr>
              <a:t>. chaque personne a le droit d’affirmer et de choisir son </a:t>
            </a:r>
            <a:r>
              <a:rPr lang="fr-FR" sz="1600" dirty="0" smtClean="0">
                <a:solidFill>
                  <a:srgbClr val="1B50FF"/>
                </a:solidFill>
                <a:latin typeface="Chivo" panose="00000500000000000000" pitchFamily="2" charset="0"/>
                <a:ea typeface="Arial Unicode MS"/>
              </a:rPr>
              <a:t>identité </a:t>
            </a:r>
            <a:r>
              <a:rPr lang="fr-FR" sz="1600" dirty="0">
                <a:solidFill>
                  <a:srgbClr val="1B50FF"/>
                </a:solidFill>
                <a:latin typeface="Chivo" panose="00000500000000000000" pitchFamily="2" charset="0"/>
                <a:ea typeface="Arial Unicode MS"/>
              </a:rPr>
              <a:t>culturelle ;</a:t>
            </a:r>
          </a:p>
          <a:p>
            <a:pPr lvl="0">
              <a:lnSpc>
                <a:spcPct val="105000"/>
              </a:lnSpc>
            </a:pPr>
            <a:r>
              <a:rPr lang="fr-FR" sz="1600" dirty="0" smtClean="0">
                <a:solidFill>
                  <a:srgbClr val="1B50FF"/>
                </a:solidFill>
                <a:latin typeface="Chivo" panose="00000500000000000000" pitchFamily="2" charset="0"/>
                <a:ea typeface="Arial Unicode MS"/>
              </a:rPr>
              <a:t>3</a:t>
            </a:r>
            <a:r>
              <a:rPr lang="fr-FR" sz="1600" dirty="0">
                <a:solidFill>
                  <a:srgbClr val="1B50FF"/>
                </a:solidFill>
                <a:latin typeface="Chivo" panose="00000500000000000000" pitchFamily="2" charset="0"/>
                <a:ea typeface="Arial Unicode MS"/>
              </a:rPr>
              <a:t>. chaque personne doit également être respectueuse de </a:t>
            </a:r>
            <a:r>
              <a:rPr lang="fr-FR" sz="1600" dirty="0" smtClean="0">
                <a:solidFill>
                  <a:srgbClr val="1B50FF"/>
                </a:solidFill>
                <a:latin typeface="Chivo" panose="00000500000000000000" pitchFamily="2" charset="0"/>
                <a:ea typeface="Arial Unicode MS"/>
              </a:rPr>
              <a:t>la </a:t>
            </a:r>
            <a:r>
              <a:rPr lang="fr-FR" sz="1600" dirty="0">
                <a:solidFill>
                  <a:srgbClr val="1B50FF"/>
                </a:solidFill>
                <a:latin typeface="Chivo" panose="00000500000000000000" pitchFamily="2" charset="0"/>
                <a:ea typeface="Arial Unicode MS"/>
              </a:rPr>
              <a:t>liberté et de la dignité des autres personnes.</a:t>
            </a:r>
          </a:p>
          <a:p>
            <a:pPr marL="457200">
              <a:lnSpc>
                <a:spcPct val="105000"/>
              </a:lnSpc>
              <a:spcAft>
                <a:spcPts val="0"/>
              </a:spcAft>
            </a:pPr>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a:lnSpc>
                <a:spcPct val="105000"/>
              </a:lnSpc>
              <a:spcAft>
                <a:spcPts val="0"/>
              </a:spcAft>
            </a:pPr>
            <a:r>
              <a:rPr lang="fr-FR" sz="1600" dirty="0">
                <a:solidFill>
                  <a:srgbClr val="1B50FF"/>
                </a:solidFill>
                <a:latin typeface="Chivo" panose="00000500000000000000" pitchFamily="2" charset="0"/>
                <a:ea typeface="Arial Unicode MS"/>
              </a:rPr>
              <a:t>Les droits culturels envisagent la culture comme ce qui permet de faire humanité avec les autres : </a:t>
            </a:r>
          </a:p>
          <a:p>
            <a:pPr>
              <a:lnSpc>
                <a:spcPct val="105000"/>
              </a:lnSpc>
              <a:spcAft>
                <a:spcPts val="0"/>
              </a:spcAft>
            </a:pPr>
            <a:r>
              <a:rPr lang="fr-FR" sz="1600" i="1" dirty="0">
                <a:solidFill>
                  <a:srgbClr val="1B50FF"/>
                </a:solidFill>
                <a:latin typeface="Chivo" panose="00000500000000000000" pitchFamily="2" charset="0"/>
                <a:ea typeface="Arial Unicode MS"/>
              </a:rPr>
              <a:t>« Le terme « culture » recouvre les valeurs, les croyances, les convictions, les langues, les savoirs et les arts, les traditions, institutions et modes de vie par lesquels une personne ou un groupe exprime son humanité et les significations qu’il donne à son existence et à son développement. »</a:t>
            </a:r>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23685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8967" y="1138687"/>
            <a:ext cx="6745856" cy="5424562"/>
          </a:xfrm>
          <a:prstGeom prst="rect">
            <a:avLst/>
          </a:prstGeom>
        </p:spPr>
        <p:txBody>
          <a:bodyPr wrap="square">
            <a:spAutoFit/>
          </a:bodyPr>
          <a:lstStyle/>
          <a:p>
            <a:pPr>
              <a:lnSpc>
                <a:spcPct val="105000"/>
              </a:lnSpc>
              <a:spcAft>
                <a:spcPts val="0"/>
              </a:spcAft>
            </a:pPr>
            <a:r>
              <a:rPr lang="fr-FR" b="1" dirty="0" smtClean="0">
                <a:solidFill>
                  <a:srgbClr val="4EFFB0"/>
                </a:solidFill>
                <a:latin typeface="Chivo" panose="00000500000000000000" pitchFamily="2" charset="0"/>
                <a:ea typeface="Arial Unicode MS"/>
              </a:rPr>
              <a:t>Trois spécificités :</a:t>
            </a:r>
            <a:endParaRPr lang="fr-FR" b="1" dirty="0">
              <a:solidFill>
                <a:srgbClr val="4EFFB0"/>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a:p>
            <a:pPr>
              <a:lnSpc>
                <a:spcPct val="105000"/>
              </a:lnSpc>
              <a:spcAft>
                <a:spcPts val="0"/>
              </a:spcAft>
            </a:pPr>
            <a:r>
              <a:rPr lang="fr-FR" sz="1600" dirty="0">
                <a:solidFill>
                  <a:srgbClr val="1B50FF"/>
                </a:solidFill>
                <a:latin typeface="Chivo" panose="00000500000000000000" pitchFamily="2" charset="0"/>
                <a:ea typeface="Arial Unicode MS"/>
              </a:rPr>
              <a:t>Un accompagnement respectueux des droits culturels est un chemin vers l’émancipation tant de l’accompagné que de l’accompagnant, cheminement dont ils restent maîtres, et qui invite à une posture d'humilité et de responsabilité. </a:t>
            </a:r>
          </a:p>
          <a:p>
            <a:pPr>
              <a:lnSpc>
                <a:spcPct val="105000"/>
              </a:lnSpc>
              <a:spcAft>
                <a:spcPts val="0"/>
              </a:spcAft>
            </a:pPr>
            <a:endParaRPr lang="fr-FR" sz="1600" dirty="0">
              <a:solidFill>
                <a:srgbClr val="1B50FF"/>
              </a:solidFill>
              <a:latin typeface="Chivo" panose="00000500000000000000" pitchFamily="2" charset="0"/>
              <a:ea typeface="Arial Unicode MS"/>
            </a:endParaRPr>
          </a:p>
          <a:p>
            <a:pPr>
              <a:lnSpc>
                <a:spcPct val="105000"/>
              </a:lnSpc>
              <a:spcAft>
                <a:spcPts val="0"/>
              </a:spcAft>
            </a:pPr>
            <a:r>
              <a:rPr lang="fr-FR" sz="1600" dirty="0">
                <a:solidFill>
                  <a:srgbClr val="1B50FF"/>
                </a:solidFill>
                <a:latin typeface="Chivo" panose="00000500000000000000" pitchFamily="2" charset="0"/>
                <a:ea typeface="Arial Unicode MS"/>
              </a:rPr>
              <a:t>Un accompagnement :</a:t>
            </a:r>
          </a:p>
          <a:p>
            <a:pPr>
              <a:lnSpc>
                <a:spcPct val="105000"/>
              </a:lnSpc>
              <a:spcAft>
                <a:spcPts val="0"/>
              </a:spcAft>
            </a:pPr>
            <a:r>
              <a:rPr lang="fr-FR" sz="1600" dirty="0">
                <a:solidFill>
                  <a:srgbClr val="1B50FF"/>
                </a:solidFill>
                <a:latin typeface="Chivo" panose="00000500000000000000" pitchFamily="2" charset="0"/>
                <a:ea typeface="Arial Unicode MS"/>
              </a:rPr>
              <a:t>1 - qui permet aux individus de ne pas se laisser enfermer par les processus extérieurs qui les déterminent, et ouvre le champ des opportunités et les capacités à faire des choix qui donnent sens et valeur à leur vie ;</a:t>
            </a:r>
          </a:p>
          <a:p>
            <a:pPr>
              <a:lnSpc>
                <a:spcPct val="105000"/>
              </a:lnSpc>
              <a:spcAft>
                <a:spcPts val="0"/>
              </a:spcAft>
            </a:pPr>
            <a:r>
              <a:rPr lang="fr-FR" sz="1600" dirty="0">
                <a:solidFill>
                  <a:srgbClr val="1B50FF"/>
                </a:solidFill>
                <a:latin typeface="Chivo" panose="00000500000000000000" pitchFamily="2" charset="0"/>
                <a:ea typeface="Arial Unicode MS"/>
              </a:rPr>
              <a:t>2 - qui dépasse les relations  verticales et à sens unique entre l’accompagnant et l’accompagné et établit une relation plus égalitaire, fondée sur la réciprocité des apports et l’instauration d’une reconnaissance mutuelle des personnes ;  </a:t>
            </a:r>
          </a:p>
          <a:p>
            <a:pPr>
              <a:lnSpc>
                <a:spcPct val="105000"/>
              </a:lnSpc>
              <a:spcAft>
                <a:spcPts val="0"/>
              </a:spcAft>
            </a:pPr>
            <a:r>
              <a:rPr lang="fr-FR" sz="1600" dirty="0">
                <a:solidFill>
                  <a:srgbClr val="1B50FF"/>
                </a:solidFill>
                <a:latin typeface="Chivo" panose="00000500000000000000" pitchFamily="2" charset="0"/>
                <a:ea typeface="Arial Unicode MS"/>
              </a:rPr>
              <a:t>3 - qui dépasse la rigidité des habitudes, et se veut, à chaque fois, unique, </a:t>
            </a:r>
            <a:r>
              <a:rPr lang="fr-FR" sz="1600" dirty="0" err="1">
                <a:solidFill>
                  <a:srgbClr val="1B50FF"/>
                </a:solidFill>
                <a:latin typeface="Chivo" panose="00000500000000000000" pitchFamily="2" charset="0"/>
                <a:ea typeface="Arial Unicode MS"/>
              </a:rPr>
              <a:t>co</a:t>
            </a:r>
            <a:r>
              <a:rPr lang="fr-FR" sz="1600" dirty="0">
                <a:solidFill>
                  <a:srgbClr val="1B50FF"/>
                </a:solidFill>
                <a:latin typeface="Chivo" panose="00000500000000000000" pitchFamily="2" charset="0"/>
                <a:ea typeface="Arial Unicode MS"/>
              </a:rPr>
              <a:t>-construit, pensé dans un contexte, pour s’assurer qu’il soit adéquat, acceptable et adapté au cheminement de vie de la personne. </a:t>
            </a:r>
          </a:p>
        </p:txBody>
      </p:sp>
    </p:spTree>
    <p:extLst>
      <p:ext uri="{BB962C8B-B14F-4D97-AF65-F5344CB8AC3E}">
        <p14:creationId xmlns:p14="http://schemas.microsoft.com/office/powerpoint/2010/main" val="2495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417</TotalTime>
  <Words>1498</Words>
  <Application>Microsoft Office PowerPoint</Application>
  <PresentationFormat>Affichage à l'écran (4:3)</PresentationFormat>
  <Paragraphs>185</Paragraphs>
  <Slides>20</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Arial Unicode MS</vt:lpstr>
      <vt:lpstr>Calibri</vt:lpstr>
      <vt:lpstr>Calibri Light</vt:lpstr>
      <vt:lpstr>Chivo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31</cp:revision>
  <dcterms:created xsi:type="dcterms:W3CDTF">2021-01-20T11:37:02Z</dcterms:created>
  <dcterms:modified xsi:type="dcterms:W3CDTF">2021-09-24T13:13:12Z</dcterms:modified>
</cp:coreProperties>
</file>